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autoCompressPictures="0">
  <p:sldMasterIdLst>
    <p:sldMasterId id="2147483660" r:id="rId1"/>
    <p:sldMasterId id="2147483663" r:id="rId2"/>
  </p:sldMasterIdLst>
  <p:notesMasterIdLst>
    <p:notesMasterId r:id="rId24"/>
  </p:notesMasterIdLst>
  <p:handoutMasterIdLst>
    <p:handoutMasterId r:id="rId25"/>
  </p:handoutMasterIdLst>
  <p:sldIdLst>
    <p:sldId id="175896298" r:id="rId3"/>
    <p:sldId id="611" r:id="rId4"/>
    <p:sldId id="175896289" r:id="rId5"/>
    <p:sldId id="175896290" r:id="rId6"/>
    <p:sldId id="643" r:id="rId7"/>
    <p:sldId id="644" r:id="rId8"/>
    <p:sldId id="645" r:id="rId9"/>
    <p:sldId id="175896242" r:id="rId10"/>
    <p:sldId id="175896291" r:id="rId11"/>
    <p:sldId id="175896312" r:id="rId12"/>
    <p:sldId id="175896288" r:id="rId13"/>
    <p:sldId id="175896268" r:id="rId14"/>
    <p:sldId id="175896269" r:id="rId15"/>
    <p:sldId id="2734" r:id="rId16"/>
    <p:sldId id="175896260" r:id="rId17"/>
    <p:sldId id="175896272" r:id="rId18"/>
    <p:sldId id="175896299" r:id="rId19"/>
    <p:sldId id="175896253" r:id="rId20"/>
    <p:sldId id="175895702" r:id="rId21"/>
    <p:sldId id="175896331" r:id="rId22"/>
    <p:sldId id="175896254"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Oswald" pitchFamily="2" charset="77"/>
      <p:regular r:id="rId34"/>
      <p:bold r:id="rId35"/>
    </p:embeddedFont>
    <p:embeddedFont>
      <p:font typeface="Roboto" panose="02000000000000000000" pitchFamily="2" charset="0"/>
      <p:regular r:id="rId36"/>
      <p:bold r:id="rId37"/>
      <p:italic r:id="rId38"/>
      <p:boldItalic r:id="rId39"/>
    </p:embeddedFont>
    <p:embeddedFont>
      <p:font typeface="Titillium Web" pitchFamily="2" charset="77"/>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metrion, Laura [USA]" initials="DL[" lastIdx="3" clrIdx="0">
    <p:extLst>
      <p:ext uri="{19B8F6BF-5375-455C-9EA6-DF929625EA0E}">
        <p15:presenceInfo xmlns:p15="http://schemas.microsoft.com/office/powerpoint/2012/main" userId="S::575315@bah.com::8e6fbb65-79e4-47d1-99b2-3ae744dfaaf3" providerId="AD"/>
      </p:ext>
    </p:extLst>
  </p:cmAuthor>
  <p:cmAuthor id="2" name="Garcia, Daniel (CONTR)" initials="GD(" lastIdx="3" clrIdx="1">
    <p:extLst>
      <p:ext uri="{19B8F6BF-5375-455C-9EA6-DF929625EA0E}">
        <p15:presenceInfo xmlns:p15="http://schemas.microsoft.com/office/powerpoint/2012/main" userId="S::daniel.garcia@hq.doe.gov::bd6aa51f-c831-48cd-b0ea-8ffa2322e29e" providerId="AD"/>
      </p:ext>
    </p:extLst>
  </p:cmAuthor>
  <p:cmAuthor id="3" name="Demetrion, Laura D. (CONTR)" initials="DLD(" lastIdx="2" clrIdx="2">
    <p:extLst>
      <p:ext uri="{19B8F6BF-5375-455C-9EA6-DF929625EA0E}">
        <p15:presenceInfo xmlns:p15="http://schemas.microsoft.com/office/powerpoint/2012/main" userId="S::Laura.Demetrion@hq.doe.gov::e49384c6-edda-4ca2-bf38-6f875d4208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42D"/>
    <a:srgbClr val="D60000"/>
    <a:srgbClr val="DEDEDE"/>
    <a:srgbClr val="00A4D8"/>
    <a:srgbClr val="F8991D"/>
    <a:srgbClr val="FCDF17"/>
    <a:srgbClr val="008E5B"/>
    <a:srgbClr val="143777"/>
    <a:srgbClr val="5A2E1C"/>
    <a:srgbClr val="1B47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89" autoAdjust="0"/>
    <p:restoredTop sz="93741" autoAdjust="0"/>
  </p:normalViewPr>
  <p:slideViewPr>
    <p:cSldViewPr snapToGrid="0" snapToObjects="1">
      <p:cViewPr varScale="1">
        <p:scale>
          <a:sx n="120" d="100"/>
          <a:sy n="120" d="100"/>
        </p:scale>
        <p:origin x="1248"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3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8D553-88AB-5240-83C4-FB23D29A04BE}" type="datetimeFigureOut">
              <a:rPr lang="en-US" smtClean="0"/>
              <a:pPr/>
              <a:t>11/8/23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530F42-2808-6242-AF6E-2190C7795EEE}" type="slidenum">
              <a:rPr lang="en-US" smtClean="0"/>
              <a:pPr/>
              <a:t>‹#›</a:t>
            </a:fld>
            <a:endParaRPr lang="en-US" dirty="0"/>
          </a:p>
        </p:txBody>
      </p:sp>
    </p:spTree>
    <p:extLst>
      <p:ext uri="{BB962C8B-B14F-4D97-AF65-F5344CB8AC3E}">
        <p14:creationId xmlns:p14="http://schemas.microsoft.com/office/powerpoint/2010/main" val="31848682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9FD783-2622-0F46-85B9-BCE56545D1F9}" type="datetimeFigureOut">
              <a:rPr lang="en-US" smtClean="0"/>
              <a:pPr/>
              <a:t>11/8/23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26A861-09C9-544C-ADA9-11F723057841}" type="slidenum">
              <a:rPr lang="en-US" smtClean="0"/>
              <a:pPr/>
              <a:t>‹#›</a:t>
            </a:fld>
            <a:endParaRPr lang="en-US" dirty="0"/>
          </a:p>
        </p:txBody>
      </p:sp>
    </p:spTree>
    <p:extLst>
      <p:ext uri="{BB962C8B-B14F-4D97-AF65-F5344CB8AC3E}">
        <p14:creationId xmlns:p14="http://schemas.microsoft.com/office/powerpoint/2010/main" val="1004678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addressing the human causes of climate change are enormous challenges, the results of past emissions are being felt now and have to be dealt with simultaneously, and we have some other issues to consider too…..</a:t>
            </a:r>
          </a:p>
        </p:txBody>
      </p:sp>
      <p:sp>
        <p:nvSpPr>
          <p:cNvPr id="4" name="Slide Number Placeholder 3"/>
          <p:cNvSpPr>
            <a:spLocks noGrp="1"/>
          </p:cNvSpPr>
          <p:nvPr>
            <p:ph type="sldNum" sz="quarter" idx="5"/>
          </p:nvPr>
        </p:nvSpPr>
        <p:spPr/>
        <p:txBody>
          <a:bodyPr/>
          <a:lstStyle/>
          <a:p>
            <a:fld id="{7626A861-09C9-544C-ADA9-11F723057841}" type="slidenum">
              <a:rPr lang="en-US" smtClean="0"/>
              <a:pPr/>
              <a:t>3</a:t>
            </a:fld>
            <a:endParaRPr lang="en-US" dirty="0"/>
          </a:p>
        </p:txBody>
      </p:sp>
    </p:spTree>
    <p:extLst>
      <p:ext uri="{BB962C8B-B14F-4D97-AF65-F5344CB8AC3E}">
        <p14:creationId xmlns:p14="http://schemas.microsoft.com/office/powerpoint/2010/main" val="347106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affluence, land</a:t>
            </a:r>
          </a:p>
        </p:txBody>
      </p:sp>
      <p:sp>
        <p:nvSpPr>
          <p:cNvPr id="4" name="Slide Number Placeholder 3"/>
          <p:cNvSpPr>
            <a:spLocks noGrp="1"/>
          </p:cNvSpPr>
          <p:nvPr>
            <p:ph type="sldNum" sz="quarter" idx="5"/>
          </p:nvPr>
        </p:nvSpPr>
        <p:spPr/>
        <p:txBody>
          <a:bodyPr/>
          <a:lstStyle/>
          <a:p>
            <a:fld id="{7626A861-09C9-544C-ADA9-11F723057841}" type="slidenum">
              <a:rPr lang="en-US" smtClean="0"/>
              <a:pPr/>
              <a:t>5</a:t>
            </a:fld>
            <a:endParaRPr lang="en-US" dirty="0"/>
          </a:p>
        </p:txBody>
      </p:sp>
    </p:spTree>
    <p:extLst>
      <p:ext uri="{BB962C8B-B14F-4D97-AF65-F5344CB8AC3E}">
        <p14:creationId xmlns:p14="http://schemas.microsoft.com/office/powerpoint/2010/main" val="78641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26A861-09C9-544C-ADA9-11F723057841}" type="slidenum">
              <a:rPr lang="en-US" smtClean="0"/>
              <a:pPr/>
              <a:t>6</a:t>
            </a:fld>
            <a:endParaRPr lang="en-US" dirty="0"/>
          </a:p>
        </p:txBody>
      </p:sp>
    </p:spTree>
    <p:extLst>
      <p:ext uri="{BB962C8B-B14F-4D97-AF65-F5344CB8AC3E}">
        <p14:creationId xmlns:p14="http://schemas.microsoft.com/office/powerpoint/2010/main" val="4225643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i="1" dirty="0"/>
              <a:t>Connecting earth science, climate modeling, machine learning, and AI to improve global climate predictive capacities and systematically reduce decision making risk. </a:t>
            </a:r>
          </a:p>
          <a:p>
            <a:endParaRPr lang="en-US" dirty="0"/>
          </a:p>
        </p:txBody>
      </p:sp>
      <p:sp>
        <p:nvSpPr>
          <p:cNvPr id="4" name="Slide Number Placeholder 3"/>
          <p:cNvSpPr>
            <a:spLocks noGrp="1"/>
          </p:cNvSpPr>
          <p:nvPr>
            <p:ph type="sldNum" sz="quarter" idx="5"/>
          </p:nvPr>
        </p:nvSpPr>
        <p:spPr/>
        <p:txBody>
          <a:bodyPr/>
          <a:lstStyle/>
          <a:p>
            <a:fld id="{7626A861-09C9-544C-ADA9-11F723057841}" type="slidenum">
              <a:rPr lang="en-US" smtClean="0"/>
              <a:pPr/>
              <a:t>11</a:t>
            </a:fld>
            <a:endParaRPr lang="en-US" dirty="0"/>
          </a:p>
        </p:txBody>
      </p:sp>
    </p:spTree>
    <p:extLst>
      <p:ext uri="{BB962C8B-B14F-4D97-AF65-F5344CB8AC3E}">
        <p14:creationId xmlns:p14="http://schemas.microsoft.com/office/powerpoint/2010/main" val="264533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6A861-09C9-544C-ADA9-11F723057841}"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9285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26A861-09C9-544C-ADA9-11F723057841}" type="slidenum">
              <a:rPr lang="en-US" smtClean="0"/>
              <a:pPr/>
              <a:t>17</a:t>
            </a:fld>
            <a:endParaRPr lang="en-US" dirty="0"/>
          </a:p>
        </p:txBody>
      </p:sp>
    </p:spTree>
    <p:extLst>
      <p:ext uri="{BB962C8B-B14F-4D97-AF65-F5344CB8AC3E}">
        <p14:creationId xmlns:p14="http://schemas.microsoft.com/office/powerpoint/2010/main" val="384094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26A861-09C9-544C-ADA9-11F723057841}" type="slidenum">
              <a:rPr lang="en-US" smtClean="0"/>
              <a:pPr/>
              <a:t>18</a:t>
            </a:fld>
            <a:endParaRPr lang="en-US" dirty="0"/>
          </a:p>
        </p:txBody>
      </p:sp>
    </p:spTree>
    <p:extLst>
      <p:ext uri="{BB962C8B-B14F-4D97-AF65-F5344CB8AC3E}">
        <p14:creationId xmlns:p14="http://schemas.microsoft.com/office/powerpoint/2010/main" val="410414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4509A-144F-4A8C-8198-CF836D2EB90B}" type="slidenum">
              <a:rPr lang="en-US" smtClean="0"/>
              <a:t>19</a:t>
            </a:fld>
            <a:endParaRPr lang="en-US"/>
          </a:p>
        </p:txBody>
      </p:sp>
    </p:spTree>
    <p:extLst>
      <p:ext uri="{BB962C8B-B14F-4D97-AF65-F5344CB8AC3E}">
        <p14:creationId xmlns:p14="http://schemas.microsoft.com/office/powerpoint/2010/main" val="2828848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business leaders:</a:t>
            </a:r>
          </a:p>
          <a:p>
            <a:r>
              <a:rPr lang="en-US" dirty="0"/>
              <a:t>Beyond carbon, putting a price on ecosystem services, non-ag/undeveloped land, and other environmental attributes </a:t>
            </a:r>
          </a:p>
          <a:p>
            <a:r>
              <a:rPr lang="en-US" dirty="0"/>
              <a:t>How to value products in this new economy</a:t>
            </a:r>
          </a:p>
          <a:p>
            <a:r>
              <a:rPr lang="en-US" dirty="0"/>
              <a:t>How to think differently about risk, finance, social license for businesses</a:t>
            </a:r>
          </a:p>
          <a:p>
            <a:endParaRPr lang="en-US" dirty="0"/>
          </a:p>
        </p:txBody>
      </p:sp>
      <p:sp>
        <p:nvSpPr>
          <p:cNvPr id="4" name="Slide Number Placeholder 3"/>
          <p:cNvSpPr>
            <a:spLocks noGrp="1"/>
          </p:cNvSpPr>
          <p:nvPr>
            <p:ph type="sldNum" sz="quarter" idx="5"/>
          </p:nvPr>
        </p:nvSpPr>
        <p:spPr/>
        <p:txBody>
          <a:bodyPr/>
          <a:lstStyle/>
          <a:p>
            <a:fld id="{7626A861-09C9-544C-ADA9-11F723057841}" type="slidenum">
              <a:rPr lang="en-US" smtClean="0"/>
              <a:pPr/>
              <a:t>20</a:t>
            </a:fld>
            <a:endParaRPr lang="en-US" dirty="0"/>
          </a:p>
        </p:txBody>
      </p:sp>
    </p:spTree>
    <p:extLst>
      <p:ext uri="{BB962C8B-B14F-4D97-AF65-F5344CB8AC3E}">
        <p14:creationId xmlns:p14="http://schemas.microsoft.com/office/powerpoint/2010/main" val="1585365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73829" y="2130426"/>
            <a:ext cx="8739051" cy="1470025"/>
          </a:xfrm>
        </p:spPr>
        <p:txBody>
          <a:bodyPr lIns="0" tIns="0" rIns="0" bIns="0">
            <a:normAutofit/>
          </a:bodyPr>
          <a:lstStyle>
            <a:lvl1pPr algn="l">
              <a:defRPr sz="3200" b="1" i="0">
                <a:latin typeface="Titillium Web" panose="00000500000000000000" pitchFamily="2" charset="0"/>
                <a:cs typeface="Titillium Web" panose="00000500000000000000" pitchFamily="2" charset="0"/>
              </a:defRPr>
            </a:lvl1pPr>
          </a:lstStyle>
          <a:p>
            <a:r>
              <a:rPr lang="en-US" dirty="0"/>
              <a:t>Click to edit Master title style</a:t>
            </a:r>
          </a:p>
        </p:txBody>
      </p:sp>
      <p:sp>
        <p:nvSpPr>
          <p:cNvPr id="3" name="Subtitle 2"/>
          <p:cNvSpPr>
            <a:spLocks noGrp="1"/>
          </p:cNvSpPr>
          <p:nvPr>
            <p:ph type="subTitle" idx="1"/>
          </p:nvPr>
        </p:nvSpPr>
        <p:spPr>
          <a:xfrm>
            <a:off x="2873829" y="3886201"/>
            <a:ext cx="8739051" cy="964381"/>
          </a:xfrm>
        </p:spPr>
        <p:txBody>
          <a:bodyPr lIns="0" tIns="0" rIns="0" bIns="0">
            <a:normAutofit/>
          </a:bodyPr>
          <a:lstStyle>
            <a:lvl1pPr marL="0" indent="0" algn="l">
              <a:buNone/>
              <a:defRPr sz="2400">
                <a:solidFill>
                  <a:schemeClr val="tx1">
                    <a:tint val="75000"/>
                  </a:schemeClr>
                </a:solidFill>
                <a:latin typeface="Titillium Web"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2873829" y="5053573"/>
            <a:ext cx="3024489" cy="365125"/>
          </a:xfrm>
          <a:prstGeom prst="rect">
            <a:avLst/>
          </a:prstGeom>
        </p:spPr>
        <p:txBody>
          <a:bodyPr lIns="0" tIns="0" rIns="0" bIns="0"/>
          <a:lstStyle>
            <a:lvl1pPr>
              <a:defRPr sz="1600">
                <a:latin typeface="Roboto" panose="02000000000000000000" pitchFamily="2" charset="0"/>
                <a:ea typeface="Roboto" panose="02000000000000000000" pitchFamily="2" charset="0"/>
              </a:defRPr>
            </a:lvl1pPr>
          </a:lstStyle>
          <a:p>
            <a:endParaRPr lang="en-US" dirty="0"/>
          </a:p>
        </p:txBody>
      </p:sp>
    </p:spTree>
    <p:extLst>
      <p:ext uri="{BB962C8B-B14F-4D97-AF65-F5344CB8AC3E}">
        <p14:creationId xmlns:p14="http://schemas.microsoft.com/office/powerpoint/2010/main" val="1349377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marL="347472" indent="-347472">
              <a:buFont typeface="Roboto"/>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5"/>
          <p:cNvSpPr>
            <a:spLocks noGrp="1"/>
          </p:cNvSpPr>
          <p:nvPr>
            <p:ph type="sldNum" sz="quarter" idx="4"/>
          </p:nvPr>
        </p:nvSpPr>
        <p:spPr>
          <a:xfrm>
            <a:off x="11209867" y="6357404"/>
            <a:ext cx="556068" cy="365125"/>
          </a:xfrm>
          <a:prstGeom prst="rect">
            <a:avLst/>
          </a:prstGeom>
        </p:spPr>
        <p:txBody>
          <a:bodyPr lIns="0" rIns="0" anchor="ctr"/>
          <a:lstStyle>
            <a:lvl1pPr algn="r">
              <a:defRPr sz="1100">
                <a:solidFill>
                  <a:srgbClr val="9DA0A3"/>
                </a:solidFill>
              </a:defRPr>
            </a:lvl1pPr>
          </a:lstStyle>
          <a:p>
            <a:fld id="{F49B8720-E526-BD45-92D7-B4028BF31DDE}" type="slidenum">
              <a:rPr lang="en-US" smtClean="0"/>
              <a:pPr/>
              <a:t>‹#›</a:t>
            </a:fld>
            <a:endParaRPr lang="en-US" dirty="0"/>
          </a:p>
        </p:txBody>
      </p:sp>
      <p:sp>
        <p:nvSpPr>
          <p:cNvPr id="15" name="Footer Placeholder 3"/>
          <p:cNvSpPr>
            <a:spLocks noGrp="1"/>
          </p:cNvSpPr>
          <p:nvPr>
            <p:ph type="ftr" sz="quarter" idx="3"/>
          </p:nvPr>
        </p:nvSpPr>
        <p:spPr>
          <a:xfrm>
            <a:off x="5080001" y="6357404"/>
            <a:ext cx="6028265" cy="365125"/>
          </a:xfrm>
          <a:prstGeom prst="rect">
            <a:avLst/>
          </a:prstGeom>
        </p:spPr>
        <p:txBody>
          <a:bodyPr lIns="0" rIns="0" anchor="ctr"/>
          <a:lstStyle>
            <a:lvl1pPr algn="r">
              <a:defRPr sz="1100">
                <a:solidFill>
                  <a:srgbClr val="9DA0A3"/>
                </a:solidFill>
              </a:defRPr>
            </a:lvl1pPr>
          </a:lstStyle>
          <a:p>
            <a:endParaRPr lang="en-US" dirty="0"/>
          </a:p>
        </p:txBody>
      </p:sp>
      <p:sp>
        <p:nvSpPr>
          <p:cNvPr id="16" name="Date Placeholder 3"/>
          <p:cNvSpPr>
            <a:spLocks noGrp="1"/>
          </p:cNvSpPr>
          <p:nvPr>
            <p:ph type="dt" sz="half" idx="2"/>
          </p:nvPr>
        </p:nvSpPr>
        <p:spPr>
          <a:xfrm>
            <a:off x="2641600" y="6357404"/>
            <a:ext cx="2325512" cy="365125"/>
          </a:xfrm>
          <a:prstGeom prst="rect">
            <a:avLst/>
          </a:prstGeom>
        </p:spPr>
        <p:txBody>
          <a:bodyPr lIns="0" rIns="0" anchor="ctr"/>
          <a:lstStyle>
            <a:lvl1pPr>
              <a:defRPr sz="1100">
                <a:solidFill>
                  <a:srgbClr val="9DA0A3"/>
                </a:solidFill>
              </a:defRPr>
            </a:lvl1pPr>
          </a:lstStyle>
          <a:p>
            <a:endParaRPr lang="en-US" dirty="0"/>
          </a:p>
        </p:txBody>
      </p:sp>
    </p:spTree>
    <p:extLst>
      <p:ext uri="{BB962C8B-B14F-4D97-AF65-F5344CB8AC3E}">
        <p14:creationId xmlns:p14="http://schemas.microsoft.com/office/powerpoint/2010/main" val="349714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ectangle 7"/>
          <p:cNvSpPr/>
          <p:nvPr userDrawn="1"/>
        </p:nvSpPr>
        <p:spPr>
          <a:xfrm>
            <a:off x="406400" y="880533"/>
            <a:ext cx="11413067" cy="50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9381067" y="330201"/>
            <a:ext cx="2201333" cy="562186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330201"/>
            <a:ext cx="8455377" cy="5621867"/>
          </a:xfrm>
        </p:spPr>
        <p:txBody>
          <a:bodyPr vert="eaVert"/>
          <a:lstStyle>
            <a:lvl1pPr marL="347472" indent="-347472">
              <a:buFont typeface="Roboto"/>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9245601" y="330201"/>
            <a:ext cx="0" cy="5621867"/>
          </a:xfrm>
          <a:prstGeom prst="line">
            <a:avLst/>
          </a:prstGeom>
          <a:ln w="12700" cmpd="sng">
            <a:solidFill>
              <a:srgbClr val="147AA6"/>
            </a:solidFill>
          </a:ln>
          <a:effectLst/>
        </p:spPr>
        <p:style>
          <a:lnRef idx="2">
            <a:schemeClr val="accent1"/>
          </a:lnRef>
          <a:fillRef idx="0">
            <a:schemeClr val="accent1"/>
          </a:fillRef>
          <a:effectRef idx="1">
            <a:schemeClr val="accent1"/>
          </a:effectRef>
          <a:fontRef idx="minor">
            <a:schemeClr val="tx1"/>
          </a:fontRef>
        </p:style>
      </p:cxnSp>
      <p:sp>
        <p:nvSpPr>
          <p:cNvPr id="19" name="Slide Number Placeholder 5"/>
          <p:cNvSpPr>
            <a:spLocks noGrp="1"/>
          </p:cNvSpPr>
          <p:nvPr>
            <p:ph type="sldNum" sz="quarter" idx="4"/>
          </p:nvPr>
        </p:nvSpPr>
        <p:spPr>
          <a:xfrm>
            <a:off x="11209867" y="6357404"/>
            <a:ext cx="556068" cy="365125"/>
          </a:xfrm>
          <a:prstGeom prst="rect">
            <a:avLst/>
          </a:prstGeom>
        </p:spPr>
        <p:txBody>
          <a:bodyPr lIns="0" rIns="0" anchor="ctr"/>
          <a:lstStyle>
            <a:lvl1pPr algn="r">
              <a:defRPr sz="1100">
                <a:solidFill>
                  <a:srgbClr val="9DA0A3"/>
                </a:solidFill>
              </a:defRPr>
            </a:lvl1pPr>
          </a:lstStyle>
          <a:p>
            <a:fld id="{F49B8720-E526-BD45-92D7-B4028BF31DDE}" type="slidenum">
              <a:rPr lang="en-US" smtClean="0"/>
              <a:pPr/>
              <a:t>‹#›</a:t>
            </a:fld>
            <a:endParaRPr lang="en-US" dirty="0"/>
          </a:p>
        </p:txBody>
      </p:sp>
      <p:sp>
        <p:nvSpPr>
          <p:cNvPr id="20" name="Footer Placeholder 3"/>
          <p:cNvSpPr>
            <a:spLocks noGrp="1"/>
          </p:cNvSpPr>
          <p:nvPr>
            <p:ph type="ftr" sz="quarter" idx="3"/>
          </p:nvPr>
        </p:nvSpPr>
        <p:spPr>
          <a:xfrm>
            <a:off x="5080001" y="6357404"/>
            <a:ext cx="6028265" cy="365125"/>
          </a:xfrm>
          <a:prstGeom prst="rect">
            <a:avLst/>
          </a:prstGeom>
        </p:spPr>
        <p:txBody>
          <a:bodyPr lIns="0" rIns="0" anchor="ctr"/>
          <a:lstStyle>
            <a:lvl1pPr algn="r">
              <a:defRPr sz="1100">
                <a:solidFill>
                  <a:srgbClr val="9DA0A3"/>
                </a:solidFill>
              </a:defRPr>
            </a:lvl1pPr>
          </a:lstStyle>
          <a:p>
            <a:endParaRPr lang="en-US" dirty="0"/>
          </a:p>
        </p:txBody>
      </p:sp>
      <p:sp>
        <p:nvSpPr>
          <p:cNvPr id="21" name="Date Placeholder 3"/>
          <p:cNvSpPr>
            <a:spLocks noGrp="1"/>
          </p:cNvSpPr>
          <p:nvPr>
            <p:ph type="dt" sz="half" idx="2"/>
          </p:nvPr>
        </p:nvSpPr>
        <p:spPr>
          <a:xfrm>
            <a:off x="2641600" y="6357404"/>
            <a:ext cx="2325512" cy="365125"/>
          </a:xfrm>
          <a:prstGeom prst="rect">
            <a:avLst/>
          </a:prstGeom>
        </p:spPr>
        <p:txBody>
          <a:bodyPr lIns="0" rIns="0" anchor="ctr"/>
          <a:lstStyle>
            <a:lvl1pPr>
              <a:defRPr sz="1100">
                <a:solidFill>
                  <a:srgbClr val="9DA0A3"/>
                </a:solidFill>
              </a:defRPr>
            </a:lvl1pPr>
          </a:lstStyle>
          <a:p>
            <a:endParaRPr lang="en-US" dirty="0"/>
          </a:p>
        </p:txBody>
      </p:sp>
    </p:spTree>
    <p:extLst>
      <p:ext uri="{BB962C8B-B14F-4D97-AF65-F5344CB8AC3E}">
        <p14:creationId xmlns:p14="http://schemas.microsoft.com/office/powerpoint/2010/main" val="919823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7914" y="67341"/>
            <a:ext cx="11318023" cy="824352"/>
          </a:xfrm>
        </p:spPr>
        <p:txBody>
          <a:bodyPr lIns="0" tIns="0" rIns="0" bIns="0">
            <a:normAutofit/>
          </a:bodyPr>
          <a:lstStyle>
            <a:lvl1pPr algn="l">
              <a:defRPr sz="3000" b="1" i="0">
                <a:latin typeface="+mn-lt"/>
                <a:cs typeface="Arial Narrow"/>
              </a:defRPr>
            </a:lvl1pPr>
          </a:lstStyle>
          <a:p>
            <a:r>
              <a:rPr lang="en-US" dirty="0"/>
              <a:t>Click to edit Master title style</a:t>
            </a:r>
          </a:p>
        </p:txBody>
      </p:sp>
      <p:sp>
        <p:nvSpPr>
          <p:cNvPr id="6" name="Slide Number Placeholder 5"/>
          <p:cNvSpPr>
            <a:spLocks noGrp="1"/>
          </p:cNvSpPr>
          <p:nvPr>
            <p:ph type="sldNum" sz="quarter" idx="12"/>
          </p:nvPr>
        </p:nvSpPr>
        <p:spPr>
          <a:xfrm>
            <a:off x="10848259" y="6318384"/>
            <a:ext cx="917677" cy="365125"/>
          </a:xfrm>
          <a:prstGeom prst="rect">
            <a:avLst/>
          </a:prstGeom>
        </p:spPr>
        <p:txBody>
          <a:bodyPr/>
          <a:lstStyle/>
          <a:p>
            <a:fld id="{F49B8720-E526-BD45-92D7-B4028BF31D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13172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47913" y="1035580"/>
            <a:ext cx="5583768" cy="7047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47913" y="1888068"/>
            <a:ext cx="5583769" cy="4140199"/>
          </a:xfrm>
        </p:spPr>
        <p:txBody>
          <a:bodyPr>
            <a:normAutofit/>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9915" y="1035580"/>
            <a:ext cx="5586020" cy="7047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9915" y="1888068"/>
            <a:ext cx="5586021" cy="4140199"/>
          </a:xfrm>
        </p:spPr>
        <p:txBody>
          <a:bodyPr>
            <a:normAutofit/>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5"/>
          <p:cNvSpPr>
            <a:spLocks noGrp="1"/>
          </p:cNvSpPr>
          <p:nvPr>
            <p:ph type="sldNum" sz="quarter" idx="10"/>
          </p:nvPr>
        </p:nvSpPr>
        <p:spPr>
          <a:xfrm>
            <a:off x="11209867" y="6357404"/>
            <a:ext cx="556068" cy="365125"/>
          </a:xfrm>
          <a:prstGeom prst="rect">
            <a:avLst/>
          </a:prstGeom>
        </p:spPr>
        <p:txBody>
          <a:bodyPr lIns="0" rIns="0" anchor="ctr"/>
          <a:lstStyle>
            <a:lvl1pPr algn="r">
              <a:defRPr sz="1100">
                <a:solidFill>
                  <a:srgbClr val="9DA0A3"/>
                </a:solidFill>
              </a:defRPr>
            </a:lvl1pPr>
          </a:lstStyle>
          <a:p>
            <a:fld id="{F49B8720-E526-BD45-92D7-B4028BF31DDE}" type="slidenum">
              <a:rPr lang="en-US" smtClean="0"/>
              <a:pPr/>
              <a:t>‹#›</a:t>
            </a:fld>
            <a:endParaRPr lang="en-US" dirty="0"/>
          </a:p>
        </p:txBody>
      </p:sp>
      <p:sp>
        <p:nvSpPr>
          <p:cNvPr id="17" name="Footer Placeholder 3"/>
          <p:cNvSpPr>
            <a:spLocks noGrp="1"/>
          </p:cNvSpPr>
          <p:nvPr>
            <p:ph type="ftr" sz="quarter" idx="11"/>
          </p:nvPr>
        </p:nvSpPr>
        <p:spPr>
          <a:xfrm>
            <a:off x="5080001" y="6357404"/>
            <a:ext cx="6028265" cy="365125"/>
          </a:xfrm>
          <a:prstGeom prst="rect">
            <a:avLst/>
          </a:prstGeom>
        </p:spPr>
        <p:txBody>
          <a:bodyPr lIns="0" rIns="0" anchor="ctr"/>
          <a:lstStyle>
            <a:lvl1pPr algn="r">
              <a:defRPr sz="1100">
                <a:solidFill>
                  <a:srgbClr val="9DA0A3"/>
                </a:solidFill>
              </a:defRPr>
            </a:lvl1pPr>
          </a:lstStyle>
          <a:p>
            <a:endParaRPr lang="en-US" dirty="0"/>
          </a:p>
        </p:txBody>
      </p:sp>
      <p:sp>
        <p:nvSpPr>
          <p:cNvPr id="18" name="Date Placeholder 3"/>
          <p:cNvSpPr>
            <a:spLocks noGrp="1"/>
          </p:cNvSpPr>
          <p:nvPr>
            <p:ph type="dt" sz="half" idx="12"/>
          </p:nvPr>
        </p:nvSpPr>
        <p:spPr>
          <a:xfrm>
            <a:off x="2641600" y="6357404"/>
            <a:ext cx="2325512" cy="365125"/>
          </a:xfrm>
          <a:prstGeom prst="rect">
            <a:avLst/>
          </a:prstGeom>
        </p:spPr>
        <p:txBody>
          <a:bodyPr lIns="0" rIns="0" anchor="ctr"/>
          <a:lstStyle>
            <a:lvl1pPr>
              <a:defRPr sz="1100">
                <a:solidFill>
                  <a:srgbClr val="9DA0A3"/>
                </a:solidFill>
              </a:defRPr>
            </a:lvl1pPr>
          </a:lstStyle>
          <a:p>
            <a:endParaRPr lang="en-US" dirty="0"/>
          </a:p>
        </p:txBody>
      </p:sp>
    </p:spTree>
    <p:extLst>
      <p:ext uri="{BB962C8B-B14F-4D97-AF65-F5344CB8AC3E}">
        <p14:creationId xmlns:p14="http://schemas.microsoft.com/office/powerpoint/2010/main" val="862465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_Botto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17AF-5101-41BC-B946-D4627FBF014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EF29FFED-3B3D-4B8D-9F43-CB4848DBE075}"/>
              </a:ext>
            </a:extLst>
          </p:cNvPr>
          <p:cNvSpPr>
            <a:spLocks noGrp="1"/>
          </p:cNvSpPr>
          <p:nvPr>
            <p:ph type="sldNum" sz="quarter" idx="12"/>
          </p:nvPr>
        </p:nvSpPr>
        <p:spPr/>
        <p:txBody>
          <a:bodyPr/>
          <a:lstStyle>
            <a:lvl1pPr>
              <a:defRPr>
                <a:solidFill>
                  <a:schemeClr val="bg1"/>
                </a:solidFill>
              </a:defRPr>
            </a:lvl1pPr>
          </a:lstStyle>
          <a:p>
            <a:fld id="{59A6505C-1C33-436F-B44C-77C84AB832D9}" type="slidenum">
              <a:rPr lang="en-US" smtClean="0"/>
              <a:t>‹#›</a:t>
            </a:fld>
            <a:endParaRPr lang="en-US"/>
          </a:p>
        </p:txBody>
      </p:sp>
    </p:spTree>
    <p:extLst>
      <p:ext uri="{BB962C8B-B14F-4D97-AF65-F5344CB8AC3E}">
        <p14:creationId xmlns:p14="http://schemas.microsoft.com/office/powerpoint/2010/main" val="298835363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7914" y="67341"/>
            <a:ext cx="11318023" cy="824352"/>
          </a:xfrm>
        </p:spPr>
        <p:txBody>
          <a:bodyPr lIns="0" tIns="0" rIns="0" bIns="0">
            <a:normAutofit/>
          </a:bodyPr>
          <a:lstStyle>
            <a:lvl1pPr algn="l">
              <a:defRPr sz="3200" b="1" i="0">
                <a:latin typeface="Titillium Web" panose="00000500000000000000" pitchFamily="2" charset="0"/>
                <a:cs typeface="Titillium Web" panose="00000500000000000000" pitchFamily="2" charset="0"/>
              </a:defRPr>
            </a:lvl1pPr>
          </a:lstStyle>
          <a:p>
            <a:r>
              <a:rPr lang="en-US" dirty="0"/>
              <a:t>Click to edit Master title style</a:t>
            </a:r>
          </a:p>
        </p:txBody>
      </p:sp>
      <p:sp>
        <p:nvSpPr>
          <p:cNvPr id="3" name="Content Placeholder 2"/>
          <p:cNvSpPr>
            <a:spLocks noGrp="1"/>
          </p:cNvSpPr>
          <p:nvPr>
            <p:ph idx="1"/>
          </p:nvPr>
        </p:nvSpPr>
        <p:spPr>
          <a:xfrm>
            <a:off x="447914" y="1062183"/>
            <a:ext cx="11318023" cy="4811307"/>
          </a:xfrm>
        </p:spPr>
        <p:txBody>
          <a:bodyPr lIns="0" tIns="0" rIns="0" bIns="0">
            <a:normAutofit/>
          </a:bodyPr>
          <a:lstStyle>
            <a:lvl1pPr marL="256032" indent="-256032">
              <a:spcBef>
                <a:spcPts val="600"/>
              </a:spcBef>
              <a:buClr>
                <a:schemeClr val="accent2"/>
              </a:buClr>
              <a:buSzPct val="120000"/>
              <a:buFont typeface="Roboto"/>
              <a:buChar char="‣"/>
              <a:defRPr sz="2400"/>
            </a:lvl1pPr>
            <a:lvl2pPr>
              <a:buClr>
                <a:schemeClr val="accent2"/>
              </a:buClr>
              <a:defRPr sz="2400"/>
            </a:lvl2pPr>
            <a:lvl3pPr>
              <a:buClr>
                <a:schemeClr val="accent2"/>
              </a:buCl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625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0688" y="3112561"/>
            <a:ext cx="9956535"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80688" y="4542372"/>
            <a:ext cx="9956535" cy="1301220"/>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1" name="Slide Number Placeholder 5">
            <a:extLst>
              <a:ext uri="{FF2B5EF4-FFF2-40B4-BE49-F238E27FC236}">
                <a16:creationId xmlns:a16="http://schemas.microsoft.com/office/drawing/2014/main" id="{10194F9D-1DD5-44D8-BC25-C68C3C0F3499}"/>
              </a:ext>
            </a:extLst>
          </p:cNvPr>
          <p:cNvSpPr>
            <a:spLocks noGrp="1"/>
          </p:cNvSpPr>
          <p:nvPr>
            <p:ph type="sldNum" sz="quarter" idx="4"/>
          </p:nvPr>
        </p:nvSpPr>
        <p:spPr>
          <a:xfrm>
            <a:off x="11209867" y="6357404"/>
            <a:ext cx="556068" cy="365125"/>
          </a:xfrm>
          <a:prstGeom prst="rect">
            <a:avLst/>
          </a:prstGeom>
        </p:spPr>
        <p:txBody>
          <a:bodyPr lIns="0" rIns="0" anchor="ctr"/>
          <a:lstStyle>
            <a:lvl1pPr algn="r">
              <a:defRPr sz="1100">
                <a:solidFill>
                  <a:srgbClr val="9DA0A3"/>
                </a:solidFill>
                <a:latin typeface="Roboto" panose="02000000000000000000" pitchFamily="2" charset="0"/>
                <a:ea typeface="Roboto" panose="02000000000000000000" pitchFamily="2" charset="0"/>
              </a:defRPr>
            </a:lvl1pPr>
          </a:lstStyle>
          <a:p>
            <a:fld id="{F49B8720-E526-BD45-92D7-B4028BF31DDE}" type="slidenum">
              <a:rPr lang="en-US" smtClean="0"/>
              <a:pPr/>
              <a:t>‹#›</a:t>
            </a:fld>
            <a:endParaRPr lang="en-US" dirty="0"/>
          </a:p>
        </p:txBody>
      </p:sp>
    </p:spTree>
    <p:extLst>
      <p:ext uri="{BB962C8B-B14F-4D97-AF65-F5344CB8AC3E}">
        <p14:creationId xmlns:p14="http://schemas.microsoft.com/office/powerpoint/2010/main" val="2424226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0688" y="93133"/>
            <a:ext cx="11186925" cy="770468"/>
          </a:xfrm>
        </p:spPr>
        <p:txBody>
          <a:bodyPr lIns="0" tIns="0" rIns="0" bIns="0">
            <a:normAutofit/>
          </a:bodyPr>
          <a:lstStyle>
            <a:lvl1pPr algn="l">
              <a:defRPr sz="3200"/>
            </a:lvl1pPr>
          </a:lstStyle>
          <a:p>
            <a:r>
              <a:rPr lang="en-US"/>
              <a:t>Click to edit Master title style</a:t>
            </a:r>
            <a:endParaRPr lang="en-US" dirty="0"/>
          </a:p>
        </p:txBody>
      </p:sp>
      <p:sp>
        <p:nvSpPr>
          <p:cNvPr id="3" name="Content Placeholder 2"/>
          <p:cNvSpPr>
            <a:spLocks noGrp="1"/>
          </p:cNvSpPr>
          <p:nvPr>
            <p:ph sz="half" idx="1"/>
          </p:nvPr>
        </p:nvSpPr>
        <p:spPr>
          <a:xfrm>
            <a:off x="480688" y="1016000"/>
            <a:ext cx="5581952" cy="5110164"/>
          </a:xfrm>
        </p:spPr>
        <p:txBody>
          <a:bodyPr lIns="0" tIns="0" rIns="0" bIns="0">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50623" y="1016000"/>
            <a:ext cx="5615311" cy="5110164"/>
          </a:xfrm>
        </p:spPr>
        <p:txBody>
          <a:bodyPr lIns="0" tIns="0" rIns="0" bIns="0">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5"/>
          <p:cNvSpPr>
            <a:spLocks noGrp="1"/>
          </p:cNvSpPr>
          <p:nvPr>
            <p:ph type="sldNum" sz="quarter" idx="4"/>
          </p:nvPr>
        </p:nvSpPr>
        <p:spPr>
          <a:xfrm>
            <a:off x="11209867" y="6357404"/>
            <a:ext cx="556068" cy="365125"/>
          </a:xfrm>
          <a:prstGeom prst="rect">
            <a:avLst/>
          </a:prstGeom>
        </p:spPr>
        <p:txBody>
          <a:bodyPr lIns="0" rIns="0" anchor="ctr"/>
          <a:lstStyle>
            <a:lvl1pPr algn="r">
              <a:defRPr sz="1100">
                <a:solidFill>
                  <a:srgbClr val="9DA0A3"/>
                </a:solidFill>
              </a:defRPr>
            </a:lvl1pPr>
          </a:lstStyle>
          <a:p>
            <a:fld id="{F49B8720-E526-BD45-92D7-B4028BF31DDE}" type="slidenum">
              <a:rPr lang="en-US" smtClean="0"/>
              <a:pPr/>
              <a:t>‹#›</a:t>
            </a:fld>
            <a:endParaRPr lang="en-US" dirty="0"/>
          </a:p>
        </p:txBody>
      </p:sp>
    </p:spTree>
    <p:extLst>
      <p:ext uri="{BB962C8B-B14F-4D97-AF65-F5344CB8AC3E}">
        <p14:creationId xmlns:p14="http://schemas.microsoft.com/office/powerpoint/2010/main" val="368488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47913" y="1035580"/>
            <a:ext cx="5583768" cy="7047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7913" y="1888068"/>
            <a:ext cx="5583769" cy="4140199"/>
          </a:xfrm>
        </p:spPr>
        <p:txBody>
          <a:bodyPr>
            <a:normAutofit/>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9915" y="1035580"/>
            <a:ext cx="5586020" cy="7047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9915" y="1888068"/>
            <a:ext cx="5586021" cy="4140199"/>
          </a:xfrm>
        </p:spPr>
        <p:txBody>
          <a:bodyPr>
            <a:normAutofit/>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5"/>
          <p:cNvSpPr>
            <a:spLocks noGrp="1"/>
          </p:cNvSpPr>
          <p:nvPr>
            <p:ph type="sldNum" sz="quarter" idx="10"/>
          </p:nvPr>
        </p:nvSpPr>
        <p:spPr>
          <a:xfrm>
            <a:off x="11209867" y="6357404"/>
            <a:ext cx="556068" cy="365125"/>
          </a:xfrm>
          <a:prstGeom prst="rect">
            <a:avLst/>
          </a:prstGeom>
        </p:spPr>
        <p:txBody>
          <a:bodyPr lIns="0" rIns="0" anchor="ctr"/>
          <a:lstStyle>
            <a:lvl1pPr algn="r">
              <a:defRPr sz="1100">
                <a:solidFill>
                  <a:srgbClr val="9DA0A3"/>
                </a:solidFill>
                <a:latin typeface="Roboto" panose="02000000000000000000" pitchFamily="2" charset="0"/>
                <a:ea typeface="Roboto" panose="02000000000000000000" pitchFamily="2" charset="0"/>
              </a:defRPr>
            </a:lvl1pPr>
          </a:lstStyle>
          <a:p>
            <a:fld id="{F49B8720-E526-BD45-92D7-B4028BF31DDE}" type="slidenum">
              <a:rPr lang="en-US" smtClean="0"/>
              <a:pPr/>
              <a:t>‹#›</a:t>
            </a:fld>
            <a:endParaRPr lang="en-US" dirty="0"/>
          </a:p>
        </p:txBody>
      </p:sp>
    </p:spTree>
    <p:extLst>
      <p:ext uri="{BB962C8B-B14F-4D97-AF65-F5344CB8AC3E}">
        <p14:creationId xmlns:p14="http://schemas.microsoft.com/office/powerpoint/2010/main" val="26389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0" name="Slide Number Placeholder 5"/>
          <p:cNvSpPr>
            <a:spLocks noGrp="1"/>
          </p:cNvSpPr>
          <p:nvPr>
            <p:ph type="sldNum" sz="quarter" idx="4"/>
          </p:nvPr>
        </p:nvSpPr>
        <p:spPr>
          <a:xfrm>
            <a:off x="11209867" y="6357404"/>
            <a:ext cx="556068" cy="365125"/>
          </a:xfrm>
          <a:prstGeom prst="rect">
            <a:avLst/>
          </a:prstGeom>
        </p:spPr>
        <p:txBody>
          <a:bodyPr lIns="0" rIns="0" anchor="ctr"/>
          <a:lstStyle>
            <a:lvl1pPr algn="r">
              <a:defRPr sz="1100">
                <a:solidFill>
                  <a:srgbClr val="9DA0A3"/>
                </a:solidFill>
                <a:latin typeface="Roboto" panose="02000000000000000000" pitchFamily="2" charset="0"/>
                <a:ea typeface="Roboto" panose="02000000000000000000" pitchFamily="2" charset="0"/>
              </a:defRPr>
            </a:lvl1pPr>
          </a:lstStyle>
          <a:p>
            <a:fld id="{F49B8720-E526-BD45-92D7-B4028BF31DDE}" type="slidenum">
              <a:rPr lang="en-US" smtClean="0"/>
              <a:pPr/>
              <a:t>‹#›</a:t>
            </a:fld>
            <a:endParaRPr lang="en-US" dirty="0"/>
          </a:p>
        </p:txBody>
      </p:sp>
    </p:spTree>
    <p:extLst>
      <p:ext uri="{BB962C8B-B14F-4D97-AF65-F5344CB8AC3E}">
        <p14:creationId xmlns:p14="http://schemas.microsoft.com/office/powerpoint/2010/main" val="403692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p:cNvSpPr/>
          <p:nvPr userDrawn="1"/>
        </p:nvSpPr>
        <p:spPr>
          <a:xfrm>
            <a:off x="406400" y="880533"/>
            <a:ext cx="11413067" cy="50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Slide Number Placeholder 5"/>
          <p:cNvSpPr>
            <a:spLocks noGrp="1"/>
          </p:cNvSpPr>
          <p:nvPr>
            <p:ph type="sldNum" sz="quarter" idx="4"/>
          </p:nvPr>
        </p:nvSpPr>
        <p:spPr>
          <a:xfrm>
            <a:off x="11209867" y="6357404"/>
            <a:ext cx="556068" cy="365125"/>
          </a:xfrm>
          <a:prstGeom prst="rect">
            <a:avLst/>
          </a:prstGeom>
        </p:spPr>
        <p:txBody>
          <a:bodyPr lIns="0" rIns="0" anchor="ctr"/>
          <a:lstStyle>
            <a:lvl1pPr algn="r">
              <a:defRPr sz="1100">
                <a:solidFill>
                  <a:srgbClr val="9DA0A3"/>
                </a:solidFill>
                <a:latin typeface="Roboto" panose="02000000000000000000" pitchFamily="2" charset="0"/>
                <a:ea typeface="Roboto" panose="02000000000000000000" pitchFamily="2" charset="0"/>
              </a:defRPr>
            </a:lvl1pPr>
          </a:lstStyle>
          <a:p>
            <a:fld id="{F49B8720-E526-BD45-92D7-B4028BF31DDE}" type="slidenum">
              <a:rPr lang="en-US" smtClean="0"/>
              <a:pPr/>
              <a:t>‹#›</a:t>
            </a:fld>
            <a:endParaRPr lang="en-US" dirty="0"/>
          </a:p>
        </p:txBody>
      </p:sp>
    </p:spTree>
    <p:extLst>
      <p:ext uri="{BB962C8B-B14F-4D97-AF65-F5344CB8AC3E}">
        <p14:creationId xmlns:p14="http://schemas.microsoft.com/office/powerpoint/2010/main" val="3677119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601" y="1388533"/>
            <a:ext cx="4011084" cy="47376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6" name="Slide Number Placeholder 5"/>
          <p:cNvSpPr>
            <a:spLocks noGrp="1"/>
          </p:cNvSpPr>
          <p:nvPr>
            <p:ph type="sldNum" sz="quarter" idx="4"/>
          </p:nvPr>
        </p:nvSpPr>
        <p:spPr>
          <a:xfrm>
            <a:off x="11209867" y="6357404"/>
            <a:ext cx="556068" cy="365125"/>
          </a:xfrm>
          <a:prstGeom prst="rect">
            <a:avLst/>
          </a:prstGeom>
        </p:spPr>
        <p:txBody>
          <a:bodyPr lIns="0" rIns="0" anchor="ctr"/>
          <a:lstStyle>
            <a:lvl1pPr algn="r">
              <a:defRPr sz="1100">
                <a:solidFill>
                  <a:srgbClr val="9DA0A3"/>
                </a:solidFill>
                <a:latin typeface="Roboto" panose="02000000000000000000" pitchFamily="2" charset="0"/>
                <a:ea typeface="Roboto" panose="02000000000000000000" pitchFamily="2" charset="0"/>
              </a:defRPr>
            </a:lvl1pPr>
          </a:lstStyle>
          <a:p>
            <a:fld id="{F49B8720-E526-BD45-92D7-B4028BF31DDE}" type="slidenum">
              <a:rPr lang="en-US" smtClean="0"/>
              <a:pPr/>
              <a:t>‹#›</a:t>
            </a:fld>
            <a:endParaRPr lang="en-US" dirty="0"/>
          </a:p>
        </p:txBody>
      </p:sp>
      <p:sp>
        <p:nvSpPr>
          <p:cNvPr id="17" name="Footer Placeholder 3"/>
          <p:cNvSpPr>
            <a:spLocks noGrp="1"/>
          </p:cNvSpPr>
          <p:nvPr>
            <p:ph type="ftr" sz="quarter" idx="3"/>
          </p:nvPr>
        </p:nvSpPr>
        <p:spPr>
          <a:xfrm>
            <a:off x="5080001" y="6357404"/>
            <a:ext cx="6028265" cy="365125"/>
          </a:xfrm>
          <a:prstGeom prst="rect">
            <a:avLst/>
          </a:prstGeom>
        </p:spPr>
        <p:txBody>
          <a:bodyPr lIns="0" rIns="0" anchor="ctr"/>
          <a:lstStyle>
            <a:lvl1pPr algn="r">
              <a:defRPr sz="1100">
                <a:solidFill>
                  <a:srgbClr val="9DA0A3"/>
                </a:solidFill>
                <a:latin typeface="Roboto" panose="02000000000000000000" pitchFamily="2" charset="0"/>
                <a:ea typeface="Roboto" panose="02000000000000000000" pitchFamily="2" charset="0"/>
              </a:defRPr>
            </a:lvl1pPr>
          </a:lstStyle>
          <a:p>
            <a:endParaRPr lang="en-US" dirty="0"/>
          </a:p>
        </p:txBody>
      </p:sp>
      <p:sp>
        <p:nvSpPr>
          <p:cNvPr id="18" name="Date Placeholder 3"/>
          <p:cNvSpPr>
            <a:spLocks noGrp="1"/>
          </p:cNvSpPr>
          <p:nvPr>
            <p:ph type="dt" sz="half" idx="10"/>
          </p:nvPr>
        </p:nvSpPr>
        <p:spPr>
          <a:xfrm>
            <a:off x="2641600" y="6357404"/>
            <a:ext cx="2325512" cy="365125"/>
          </a:xfrm>
          <a:prstGeom prst="rect">
            <a:avLst/>
          </a:prstGeom>
        </p:spPr>
        <p:txBody>
          <a:bodyPr lIns="0" rIns="0" anchor="ctr"/>
          <a:lstStyle>
            <a:lvl1pPr>
              <a:defRPr sz="1100">
                <a:solidFill>
                  <a:srgbClr val="9DA0A3"/>
                </a:solidFill>
                <a:latin typeface="Roboto" panose="02000000000000000000" pitchFamily="2" charset="0"/>
                <a:ea typeface="Roboto" panose="02000000000000000000" pitchFamily="2" charset="0"/>
              </a:defRPr>
            </a:lvl1pPr>
          </a:lstStyle>
          <a:p>
            <a:endParaRPr lang="en-US" dirty="0"/>
          </a:p>
        </p:txBody>
      </p:sp>
      <p:sp>
        <p:nvSpPr>
          <p:cNvPr id="19" name="Rectangle 18"/>
          <p:cNvSpPr/>
          <p:nvPr userDrawn="1"/>
        </p:nvSpPr>
        <p:spPr>
          <a:xfrm>
            <a:off x="406400" y="880533"/>
            <a:ext cx="11413067" cy="50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p:nvPr>
        </p:nvSpPr>
        <p:spPr>
          <a:xfrm>
            <a:off x="4766733" y="372534"/>
            <a:ext cx="6999201" cy="5753630"/>
          </a:xfrm>
        </p:spPr>
        <p:txBody>
          <a:bodyPr>
            <a:normAutofit/>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609601" y="372535"/>
            <a:ext cx="4011084" cy="888998"/>
          </a:xfrm>
        </p:spPr>
        <p:txBody>
          <a:bodyPr anchor="t"/>
          <a:lstStyle>
            <a:lvl1pPr algn="l">
              <a:defRPr sz="2000" b="1"/>
            </a:lvl1pPr>
          </a:lstStyle>
          <a:p>
            <a:r>
              <a:rPr lang="en-US" dirty="0"/>
              <a:t>Click to edit Master title style</a:t>
            </a:r>
          </a:p>
        </p:txBody>
      </p:sp>
    </p:spTree>
    <p:extLst>
      <p:ext uri="{BB962C8B-B14F-4D97-AF65-F5344CB8AC3E}">
        <p14:creationId xmlns:p14="http://schemas.microsoft.com/office/powerpoint/2010/main" val="307420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80445" y="4800600"/>
            <a:ext cx="9121423" cy="482600"/>
          </a:xfrm>
        </p:spPr>
        <p:txBody>
          <a:bodyPr anchor="b"/>
          <a:lstStyle>
            <a:lvl1pPr algn="l">
              <a:defRPr sz="2000" b="1"/>
            </a:lvl1pPr>
          </a:lstStyle>
          <a:p>
            <a:r>
              <a:rPr lang="en-US"/>
              <a:t>Click to edit Master title style</a:t>
            </a:r>
            <a:endParaRPr lang="en-US" dirty="0"/>
          </a:p>
        </p:txBody>
      </p:sp>
      <p:sp>
        <p:nvSpPr>
          <p:cNvPr id="4" name="Text Placeholder 3"/>
          <p:cNvSpPr>
            <a:spLocks noGrp="1"/>
          </p:cNvSpPr>
          <p:nvPr>
            <p:ph type="body" sz="half" idx="2"/>
          </p:nvPr>
        </p:nvSpPr>
        <p:spPr>
          <a:xfrm>
            <a:off x="1580445" y="5367338"/>
            <a:ext cx="9121423"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Rectangle 14"/>
          <p:cNvSpPr/>
          <p:nvPr userDrawn="1"/>
        </p:nvSpPr>
        <p:spPr>
          <a:xfrm>
            <a:off x="406400" y="880533"/>
            <a:ext cx="11413067" cy="50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Slide Number Placeholder 5"/>
          <p:cNvSpPr>
            <a:spLocks noGrp="1"/>
          </p:cNvSpPr>
          <p:nvPr>
            <p:ph type="sldNum" sz="quarter" idx="4"/>
          </p:nvPr>
        </p:nvSpPr>
        <p:spPr>
          <a:xfrm>
            <a:off x="11209867" y="6357404"/>
            <a:ext cx="556068" cy="365125"/>
          </a:xfrm>
          <a:prstGeom prst="rect">
            <a:avLst/>
          </a:prstGeom>
        </p:spPr>
        <p:txBody>
          <a:bodyPr lIns="0" rIns="0" anchor="ctr"/>
          <a:lstStyle>
            <a:lvl1pPr algn="r">
              <a:defRPr sz="1100">
                <a:solidFill>
                  <a:srgbClr val="9DA0A3"/>
                </a:solidFill>
              </a:defRPr>
            </a:lvl1pPr>
          </a:lstStyle>
          <a:p>
            <a:fld id="{F49B8720-E526-BD45-92D7-B4028BF31DDE}" type="slidenum">
              <a:rPr lang="en-US" smtClean="0"/>
              <a:pPr/>
              <a:t>‹#›</a:t>
            </a:fld>
            <a:endParaRPr lang="en-US" dirty="0"/>
          </a:p>
        </p:txBody>
      </p:sp>
      <p:sp>
        <p:nvSpPr>
          <p:cNvPr id="17" name="Footer Placeholder 3"/>
          <p:cNvSpPr>
            <a:spLocks noGrp="1"/>
          </p:cNvSpPr>
          <p:nvPr>
            <p:ph type="ftr" sz="quarter" idx="3"/>
          </p:nvPr>
        </p:nvSpPr>
        <p:spPr>
          <a:xfrm>
            <a:off x="5080001" y="6357404"/>
            <a:ext cx="6028265" cy="365125"/>
          </a:xfrm>
          <a:prstGeom prst="rect">
            <a:avLst/>
          </a:prstGeom>
        </p:spPr>
        <p:txBody>
          <a:bodyPr lIns="0" rIns="0" anchor="ctr"/>
          <a:lstStyle>
            <a:lvl1pPr algn="r">
              <a:defRPr sz="1100">
                <a:solidFill>
                  <a:srgbClr val="9DA0A3"/>
                </a:solidFill>
              </a:defRPr>
            </a:lvl1pPr>
          </a:lstStyle>
          <a:p>
            <a:endParaRPr lang="en-US" dirty="0"/>
          </a:p>
        </p:txBody>
      </p:sp>
      <p:sp>
        <p:nvSpPr>
          <p:cNvPr id="18" name="Date Placeholder 3"/>
          <p:cNvSpPr>
            <a:spLocks noGrp="1"/>
          </p:cNvSpPr>
          <p:nvPr>
            <p:ph type="dt" sz="half" idx="10"/>
          </p:nvPr>
        </p:nvSpPr>
        <p:spPr>
          <a:xfrm>
            <a:off x="2641600" y="6357404"/>
            <a:ext cx="2325512" cy="365125"/>
          </a:xfrm>
          <a:prstGeom prst="rect">
            <a:avLst/>
          </a:prstGeom>
        </p:spPr>
        <p:txBody>
          <a:bodyPr lIns="0" rIns="0" anchor="ctr"/>
          <a:lstStyle>
            <a:lvl1pPr>
              <a:defRPr sz="1100">
                <a:solidFill>
                  <a:srgbClr val="9DA0A3"/>
                </a:solidFill>
              </a:defRPr>
            </a:lvl1pPr>
          </a:lstStyle>
          <a:p>
            <a:endParaRPr lang="en-US" dirty="0"/>
          </a:p>
        </p:txBody>
      </p:sp>
      <p:sp>
        <p:nvSpPr>
          <p:cNvPr id="3" name="Picture Placeholder 2"/>
          <p:cNvSpPr>
            <a:spLocks noGrp="1"/>
          </p:cNvSpPr>
          <p:nvPr>
            <p:ph type="pic" idx="1"/>
          </p:nvPr>
        </p:nvSpPr>
        <p:spPr>
          <a:xfrm>
            <a:off x="1580445" y="338668"/>
            <a:ext cx="9121423" cy="43889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531654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theme" Target="../theme/theme2.xml"/><Relationship Id="rId5" Type="http://schemas.openxmlformats.org/officeDocument/2006/relationships/image" Target="../media/image1.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914" y="84667"/>
            <a:ext cx="11318023" cy="778933"/>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47914" y="1049867"/>
            <a:ext cx="11318023" cy="517206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A4D199E0-332B-3288-F669-BB86F3A9EE4A}"/>
              </a:ext>
            </a:extLst>
          </p:cNvPr>
          <p:cNvCxnSpPr/>
          <p:nvPr userDrawn="1"/>
        </p:nvCxnSpPr>
        <p:spPr>
          <a:xfrm>
            <a:off x="254442" y="946205"/>
            <a:ext cx="11664563"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55469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62" r:id="rId3"/>
    <p:sldLayoutId id="2147483763"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53" r:id="rId13"/>
    <p:sldLayoutId id="2147483764" r:id="rId14"/>
  </p:sldLayoutIdLst>
  <p:hf hdr="0" ftr="0" dt="0"/>
  <p:txStyles>
    <p:titleStyle>
      <a:lvl1pPr algn="l" defTabSz="457200" rtl="0" eaLnBrk="1" latinLnBrk="0" hangingPunct="1">
        <a:spcBef>
          <a:spcPct val="0"/>
        </a:spcBef>
        <a:buNone/>
        <a:defRPr sz="3200" b="1" kern="1200">
          <a:solidFill>
            <a:schemeClr val="tx1"/>
          </a:solidFill>
          <a:latin typeface="Titillium Web" panose="00000500000000000000" pitchFamily="2" charset="0"/>
          <a:ea typeface="+mj-ea"/>
          <a:cs typeface="+mj-cs"/>
        </a:defRPr>
      </a:lvl1pPr>
    </p:titleStyle>
    <p:bodyStyle>
      <a:lvl1pPr marL="256032" indent="-256032" algn="l" defTabSz="457200" rtl="0" eaLnBrk="1" latinLnBrk="0" hangingPunct="1">
        <a:spcBef>
          <a:spcPct val="20000"/>
        </a:spcBef>
        <a:buClr>
          <a:schemeClr val="accent2"/>
        </a:buClr>
        <a:buSzPct val="120000"/>
        <a:buFont typeface="Roboto"/>
        <a:buChar char="▸"/>
        <a:defRPr sz="2400" kern="1200">
          <a:solidFill>
            <a:schemeClr val="tx1"/>
          </a:solidFill>
          <a:latin typeface="Roboto" panose="02000000000000000000" pitchFamily="2" charset="0"/>
          <a:ea typeface="Roboto" panose="02000000000000000000" pitchFamily="2" charset="0"/>
          <a:cs typeface="+mn-cs"/>
        </a:defRPr>
      </a:lvl1pPr>
      <a:lvl2pPr marL="742950" indent="-285750" algn="l" defTabSz="457200" rtl="0" eaLnBrk="1" latinLnBrk="0" hangingPunct="1">
        <a:spcBef>
          <a:spcPct val="20000"/>
        </a:spcBef>
        <a:buClr>
          <a:schemeClr val="accent2"/>
        </a:buClr>
        <a:buFont typeface="Arial"/>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457200" rtl="0" eaLnBrk="1" latinLnBrk="0" hangingPunct="1">
        <a:spcBef>
          <a:spcPct val="20000"/>
        </a:spcBef>
        <a:buClr>
          <a:schemeClr val="accent2"/>
        </a:buClr>
        <a:buFont typeface="Arial"/>
        <a:buChar char="•"/>
        <a:defRPr sz="2400" kern="1200">
          <a:solidFill>
            <a:schemeClr val="tx1"/>
          </a:solidFill>
          <a:latin typeface="Roboto" panose="02000000000000000000" pitchFamily="2" charset="0"/>
          <a:ea typeface="Roboto" panose="02000000000000000000" pitchFamily="2" charset="0"/>
          <a:cs typeface="+mn-cs"/>
        </a:defRPr>
      </a:lvl3pPr>
      <a:lvl4pPr marL="1600200" indent="-228600" algn="l" defTabSz="457200" rtl="0" eaLnBrk="1" latinLnBrk="0" hangingPunct="1">
        <a:spcBef>
          <a:spcPct val="20000"/>
        </a:spcBef>
        <a:buClr>
          <a:schemeClr val="accent2"/>
        </a:buClr>
        <a:buFont typeface="Arial"/>
        <a:buChar char="–"/>
        <a:defRPr sz="2400" kern="1200">
          <a:solidFill>
            <a:schemeClr val="tx1"/>
          </a:solidFill>
          <a:latin typeface="Roboto" panose="02000000000000000000" pitchFamily="2" charset="0"/>
          <a:ea typeface="Roboto" panose="02000000000000000000" pitchFamily="2" charset="0"/>
          <a:cs typeface="+mn-cs"/>
        </a:defRPr>
      </a:lvl4pPr>
      <a:lvl5pPr marL="2057400" indent="-228600" algn="l" defTabSz="457200" rtl="0" eaLnBrk="1" latinLnBrk="0" hangingPunct="1">
        <a:spcBef>
          <a:spcPct val="20000"/>
        </a:spcBef>
        <a:buClr>
          <a:schemeClr val="accent2"/>
        </a:buClr>
        <a:buFont typeface="Arial"/>
        <a:buChar char="»"/>
        <a:defRPr sz="2400" kern="1200">
          <a:solidFill>
            <a:schemeClr val="tx1"/>
          </a:solidFill>
          <a:latin typeface="Roboto" panose="02000000000000000000" pitchFamily="2" charset="0"/>
          <a:ea typeface="Roboto"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7189925-8B94-4943-9974-BCE6EBF5328B}"/>
              </a:ext>
            </a:extLst>
          </p:cNvPr>
          <p:cNvGraphicFramePr>
            <a:graphicFrameLocks noChangeAspect="1"/>
          </p:cNvGraphicFramePr>
          <p:nvPr userDrawn="1">
            <p:custDataLst>
              <p:tags r:id="rId2"/>
            </p:custData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name="think-cell Slide" r:id="rId4" imgW="463" imgH="463" progId="TCLayout.ActiveDocument.1">
                  <p:embed/>
                </p:oleObj>
              </mc:Choice>
              <mc:Fallback>
                <p:oleObj name="think-cell Slide" r:id="rId4" imgW="463" imgH="463" progId="TCLayout.ActiveDocument.1">
                  <p:embed/>
                  <p:pic>
                    <p:nvPicPr>
                      <p:cNvPr id="5" name="Object 4" hidden="1">
                        <a:extLst>
                          <a:ext uri="{FF2B5EF4-FFF2-40B4-BE49-F238E27FC236}">
                            <a16:creationId xmlns:a16="http://schemas.microsoft.com/office/drawing/2014/main" id="{D7189925-8B94-4943-9974-BCE6EBF5328B}"/>
                          </a:ext>
                        </a:extLst>
                      </p:cNvPr>
                      <p:cNvPicPr/>
                      <p:nvPr/>
                    </p:nvPicPr>
                    <p:blipFill>
                      <a:blip r:embed="rId5"/>
                      <a:stretch>
                        <a:fillRect/>
                      </a:stretch>
                    </p:blipFill>
                    <p:spPr>
                      <a:xfrm>
                        <a:off x="1955" y="1588"/>
                        <a:ext cx="1954"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338C7BD-9A82-43C9-ADF6-BBCA6AFF9BA1}"/>
              </a:ext>
            </a:extLst>
          </p:cNvPr>
          <p:cNvSpPr/>
          <p:nvPr userDrawn="1">
            <p:custDataLst>
              <p:tags r:id="rId3"/>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Oswald" panose="02000303000000000000"/>
              <a:sym typeface="Oswald" panose="02000303000000000000"/>
            </a:endParaRPr>
          </a:p>
        </p:txBody>
      </p:sp>
      <p:sp>
        <p:nvSpPr>
          <p:cNvPr id="16" name="Slide Number Placeholder 15"/>
          <p:cNvSpPr>
            <a:spLocks noGrp="1"/>
          </p:cNvSpPr>
          <p:nvPr>
            <p:ph type="sldNum" sz="quarter" idx="4"/>
          </p:nvPr>
        </p:nvSpPr>
        <p:spPr>
          <a:xfrm>
            <a:off x="11062833" y="6400800"/>
            <a:ext cx="6096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4" name="Footer Placeholder 13"/>
          <p:cNvSpPr>
            <a:spLocks noGrp="1"/>
          </p:cNvSpPr>
          <p:nvPr>
            <p:ph type="ftr" sz="quarter" idx="3"/>
          </p:nvPr>
        </p:nvSpPr>
        <p:spPr>
          <a:xfrm>
            <a:off x="883475" y="6400452"/>
            <a:ext cx="4882843"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endParaRPr lang="en-US"/>
          </a:p>
        </p:txBody>
      </p:sp>
      <p:sp>
        <p:nvSpPr>
          <p:cNvPr id="2" name="Title Placeholder 1"/>
          <p:cNvSpPr>
            <a:spLocks noGrp="1"/>
          </p:cNvSpPr>
          <p:nvPr>
            <p:ph type="title"/>
          </p:nvPr>
        </p:nvSpPr>
        <p:spPr>
          <a:xfrm>
            <a:off x="883478" y="173773"/>
            <a:ext cx="10792734" cy="981308"/>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883478" y="1554481"/>
            <a:ext cx="10792734" cy="4626943"/>
          </a:xfrm>
          <a:prstGeom prst="rect">
            <a:avLst/>
          </a:prstGeom>
        </p:spPr>
        <p:txBody>
          <a:bodyPr vert="horz" lIns="0" tIns="0" rIns="0" bIns="0" rtlCol="0">
            <a:noAutofit/>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Level 4 is an optional subhead </a:t>
            </a:r>
          </a:p>
          <a:p>
            <a:pPr lvl="4"/>
            <a:r>
              <a:rPr lang="en-US"/>
              <a:t>Level 5 is an optional short description. </a:t>
            </a:r>
          </a:p>
          <a:p>
            <a:pPr lvl="5"/>
            <a:r>
              <a:rPr lang="en-US"/>
              <a:t>Level 6 is used for source information or footnotes.</a:t>
            </a:r>
          </a:p>
        </p:txBody>
      </p:sp>
      <p:sp>
        <p:nvSpPr>
          <p:cNvPr id="7" name="Rectangle 6"/>
          <p:cNvSpPr/>
          <p:nvPr userDrawn="1"/>
        </p:nvSpPr>
        <p:spPr bwMode="auto">
          <a:xfrm>
            <a:off x="0" y="2"/>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cxnSp>
        <p:nvCxnSpPr>
          <p:cNvPr id="8" name="Straight Connector 7"/>
          <p:cNvCxnSpPr/>
          <p:nvPr userDrawn="1"/>
        </p:nvCxnSpPr>
        <p:spPr>
          <a:xfrm>
            <a:off x="883479" y="1276283"/>
            <a:ext cx="107927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883479" y="6400451"/>
            <a:ext cx="107927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p:cNvSpPr>
            <a:spLocks noGrp="1"/>
          </p:cNvSpPr>
          <p:nvPr>
            <p:ph type="dt" sz="half" idx="2"/>
          </p:nvPr>
        </p:nvSpPr>
        <p:spPr>
          <a:xfrm>
            <a:off x="5770098" y="6446664"/>
            <a:ext cx="1019494"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1243657424"/>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kern="1200" cap="all" spc="100" baseline="0">
          <a:solidFill>
            <a:schemeClr val="tx1"/>
          </a:solidFill>
          <a:latin typeface="Oswald" charset="0"/>
          <a:ea typeface="Oswald" charset="0"/>
          <a:cs typeface="Oswald" charset="0"/>
        </a:defRPr>
      </a:lvl1pPr>
    </p:titleStyle>
    <p:bodyStyle>
      <a:lvl1pPr marL="182880" indent="-182880" algn="l" defTabSz="914400"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365760" indent="-18288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hyperlink" Target="mailto:David.Babson@ee.doe.gov"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4.tif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43.pn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41.jpeg"/><Relationship Id="rId7"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6.jpeg"/><Relationship Id="rId10" Type="http://schemas.openxmlformats.org/officeDocument/2006/relationships/image" Target="../media/image50.jpeg"/><Relationship Id="rId4" Type="http://schemas.openxmlformats.org/officeDocument/2006/relationships/image" Target="../media/image45.jpeg"/><Relationship Id="rId9" Type="http://schemas.openxmlformats.org/officeDocument/2006/relationships/image" Target="../media/image49.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7.png"/><Relationship Id="rId7"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2051-3291-C99E-E037-043E4B091538}"/>
              </a:ext>
            </a:extLst>
          </p:cNvPr>
          <p:cNvSpPr>
            <a:spLocks noGrp="1"/>
          </p:cNvSpPr>
          <p:nvPr>
            <p:ph type="ctrTitle"/>
          </p:nvPr>
        </p:nvSpPr>
        <p:spPr>
          <a:xfrm>
            <a:off x="1308075" y="2284865"/>
            <a:ext cx="9426185" cy="1470025"/>
          </a:xfrm>
        </p:spPr>
        <p:txBody>
          <a:bodyPr/>
          <a:lstStyle/>
          <a:p>
            <a:r>
              <a:rPr lang="en-US" dirty="0">
                <a:solidFill>
                  <a:srgbClr val="212121"/>
                </a:solidFill>
                <a:latin typeface="Calibri" panose="020F0502020204030204" pitchFamily="34" charset="0"/>
              </a:rPr>
              <a:t>MIT Climate Grand Challenges – Accelerating Innovation to Address the Climate Crisis</a:t>
            </a:r>
            <a:endParaRPr lang="en-US" dirty="0"/>
          </a:p>
        </p:txBody>
      </p:sp>
      <p:sp>
        <p:nvSpPr>
          <p:cNvPr id="3" name="Subtitle 2">
            <a:extLst>
              <a:ext uri="{FF2B5EF4-FFF2-40B4-BE49-F238E27FC236}">
                <a16:creationId xmlns:a16="http://schemas.microsoft.com/office/drawing/2014/main" id="{60412AFE-30F7-5B75-1699-A346FA942F6A}"/>
              </a:ext>
            </a:extLst>
          </p:cNvPr>
          <p:cNvSpPr>
            <a:spLocks noGrp="1"/>
          </p:cNvSpPr>
          <p:nvPr>
            <p:ph type="subTitle" idx="1"/>
          </p:nvPr>
        </p:nvSpPr>
        <p:spPr>
          <a:xfrm>
            <a:off x="1308076" y="4040641"/>
            <a:ext cx="8739051" cy="1871058"/>
          </a:xfrm>
        </p:spPr>
        <p:txBody>
          <a:bodyPr>
            <a:noAutofit/>
          </a:bodyPr>
          <a:lstStyle/>
          <a:p>
            <a:r>
              <a:rPr lang="en-US" sz="2000" dirty="0"/>
              <a:t>David M. Babson, PhD⎟ Executive Director</a:t>
            </a:r>
          </a:p>
          <a:p>
            <a:r>
              <a:rPr lang="en-US" sz="2000" dirty="0"/>
              <a:t>MIT Climate Grand Challenges</a:t>
            </a:r>
          </a:p>
          <a:p>
            <a:endParaRPr lang="en-US" sz="2000" dirty="0"/>
          </a:p>
          <a:p>
            <a:r>
              <a:rPr lang="en-US" sz="2000" dirty="0"/>
              <a:t>MIT Energy &amp; Climate Hackathon </a:t>
            </a:r>
          </a:p>
          <a:p>
            <a:r>
              <a:rPr lang="en-US" sz="2000" dirty="0"/>
              <a:t>November 8, 2023</a:t>
            </a:r>
          </a:p>
        </p:txBody>
      </p:sp>
      <p:sp>
        <p:nvSpPr>
          <p:cNvPr id="4" name="Rectangle 3">
            <a:extLst>
              <a:ext uri="{FF2B5EF4-FFF2-40B4-BE49-F238E27FC236}">
                <a16:creationId xmlns:a16="http://schemas.microsoft.com/office/drawing/2014/main" id="{99963F70-DB37-7940-9248-C223746CFD13}"/>
              </a:ext>
            </a:extLst>
          </p:cNvPr>
          <p:cNvSpPr/>
          <p:nvPr/>
        </p:nvSpPr>
        <p:spPr>
          <a:xfrm rot="5400000">
            <a:off x="5151782" y="-5151782"/>
            <a:ext cx="1888433" cy="12192002"/>
          </a:xfrm>
          <a:prstGeom prst="rect">
            <a:avLst/>
          </a:prstGeom>
          <a:gradFill>
            <a:gsLst>
              <a:gs pos="45000">
                <a:schemeClr val="tx1">
                  <a:lumMod val="75000"/>
                  <a:lumOff val="25000"/>
                </a:schemeClr>
              </a:gs>
              <a:gs pos="0">
                <a:schemeClr val="tx1">
                  <a:lumMod val="50000"/>
                  <a:lumOff val="50000"/>
                </a:schemeClr>
              </a:gs>
              <a:gs pos="100000">
                <a:schemeClr val="tx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3DBC62-4165-08CB-8869-48C17A99A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20" y="326671"/>
            <a:ext cx="6128250" cy="128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256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CF84-5AFE-7461-4070-9102696EFAD6}"/>
              </a:ext>
            </a:extLst>
          </p:cNvPr>
          <p:cNvSpPr>
            <a:spLocks noGrp="1"/>
          </p:cNvSpPr>
          <p:nvPr>
            <p:ph type="title"/>
          </p:nvPr>
        </p:nvSpPr>
        <p:spPr/>
        <p:txBody>
          <a:bodyPr/>
          <a:lstStyle/>
          <a:p>
            <a:r>
              <a:rPr lang="en-US" dirty="0"/>
              <a:t>The moonshot</a:t>
            </a:r>
          </a:p>
        </p:txBody>
      </p:sp>
      <p:sp>
        <p:nvSpPr>
          <p:cNvPr id="5" name="Rectangle 4">
            <a:extLst>
              <a:ext uri="{FF2B5EF4-FFF2-40B4-BE49-F238E27FC236}">
                <a16:creationId xmlns:a16="http://schemas.microsoft.com/office/drawing/2014/main" id="{D609B58A-EDDD-D3CD-B60C-810BF13D5B93}"/>
              </a:ext>
            </a:extLst>
          </p:cNvPr>
          <p:cNvSpPr/>
          <p:nvPr/>
        </p:nvSpPr>
        <p:spPr>
          <a:xfrm rot="10800000">
            <a:off x="233916" y="1095151"/>
            <a:ext cx="11620626" cy="534817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4">
            <a:extLst>
              <a:ext uri="{FF2B5EF4-FFF2-40B4-BE49-F238E27FC236}">
                <a16:creationId xmlns:a16="http://schemas.microsoft.com/office/drawing/2014/main" id="{86521788-21C0-67EE-D295-A8690DA51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029" y="1586362"/>
            <a:ext cx="8128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709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BDFE2F-7B61-982D-2581-5659058B8FD3}"/>
              </a:ext>
            </a:extLst>
          </p:cNvPr>
          <p:cNvSpPr>
            <a:spLocks noGrp="1"/>
          </p:cNvSpPr>
          <p:nvPr>
            <p:ph type="sldNum" sz="quarter" idx="4"/>
          </p:nvPr>
        </p:nvSpPr>
        <p:spPr/>
        <p:txBody>
          <a:bodyPr/>
          <a:lstStyle/>
          <a:p>
            <a:fld id="{F49B8720-E526-BD45-92D7-B4028BF31DDE}" type="slidenum">
              <a:rPr lang="en-US" smtClean="0"/>
              <a:pPr/>
              <a:t>10</a:t>
            </a:fld>
            <a:endParaRPr lang="en-US" dirty="0"/>
          </a:p>
        </p:txBody>
      </p:sp>
      <p:sp>
        <p:nvSpPr>
          <p:cNvPr id="5" name="Title 4">
            <a:extLst>
              <a:ext uri="{FF2B5EF4-FFF2-40B4-BE49-F238E27FC236}">
                <a16:creationId xmlns:a16="http://schemas.microsoft.com/office/drawing/2014/main" id="{3960761E-4679-FC42-725F-4A97909908D6}"/>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70DF851C-82BF-17B7-42D6-928E3A10E9C8}"/>
              </a:ext>
            </a:extLst>
          </p:cNvPr>
          <p:cNvSpPr/>
          <p:nvPr/>
        </p:nvSpPr>
        <p:spPr>
          <a:xfrm rot="5400000">
            <a:off x="2992938" y="-2992941"/>
            <a:ext cx="6206117" cy="12192004"/>
          </a:xfrm>
          <a:prstGeom prst="rect">
            <a:avLst/>
          </a:prstGeom>
          <a:gradFill>
            <a:gsLst>
              <a:gs pos="50000">
                <a:schemeClr val="accent6"/>
              </a:gs>
              <a:gs pos="0">
                <a:schemeClr val="accent5"/>
              </a:gs>
              <a:gs pos="100000">
                <a:schemeClr val="tx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E35A6A06-76B6-603B-2706-5D8102EE7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9" y="2267992"/>
            <a:ext cx="9454625" cy="19783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A178AAE-93B6-DD50-F1C5-1A5CCB1E4294}"/>
              </a:ext>
            </a:extLst>
          </p:cNvPr>
          <p:cNvSpPr/>
          <p:nvPr/>
        </p:nvSpPr>
        <p:spPr>
          <a:xfrm rot="5400000">
            <a:off x="5770055" y="436058"/>
            <a:ext cx="651883" cy="12192002"/>
          </a:xfrm>
          <a:prstGeom prst="rect">
            <a:avLst/>
          </a:prstGeom>
          <a:gradFill>
            <a:gsLst>
              <a:gs pos="50000">
                <a:schemeClr val="accent6"/>
              </a:gs>
              <a:gs pos="0">
                <a:schemeClr val="accent5"/>
              </a:gs>
              <a:gs pos="100000">
                <a:schemeClr val="tx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09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C799-C09C-44C5-AB44-A16BA1A449D4}"/>
              </a:ext>
            </a:extLst>
          </p:cNvPr>
          <p:cNvSpPr>
            <a:spLocks noGrp="1"/>
          </p:cNvSpPr>
          <p:nvPr>
            <p:ph type="title"/>
          </p:nvPr>
        </p:nvSpPr>
        <p:spPr/>
        <p:txBody>
          <a:bodyPr/>
          <a:lstStyle/>
          <a:p>
            <a:r>
              <a:rPr lang="en-US" dirty="0"/>
              <a:t>5 Flagships – Critical computational needs</a:t>
            </a:r>
          </a:p>
        </p:txBody>
      </p:sp>
      <p:pic>
        <p:nvPicPr>
          <p:cNvPr id="8" name="Picture 7" descr="Graphical user interface, text, application&#10;&#10;Description automatically generated">
            <a:extLst>
              <a:ext uri="{FF2B5EF4-FFF2-40B4-BE49-F238E27FC236}">
                <a16:creationId xmlns:a16="http://schemas.microsoft.com/office/drawing/2014/main" id="{E8F18F02-4696-8500-D7ED-D91B9D0E3356}"/>
              </a:ext>
            </a:extLst>
          </p:cNvPr>
          <p:cNvPicPr>
            <a:picLocks noChangeAspect="1"/>
          </p:cNvPicPr>
          <p:nvPr/>
        </p:nvPicPr>
        <p:blipFill>
          <a:blip r:embed="rId3"/>
          <a:stretch>
            <a:fillRect/>
          </a:stretch>
        </p:blipFill>
        <p:spPr>
          <a:xfrm>
            <a:off x="169710" y="1075191"/>
            <a:ext cx="6616700" cy="1892300"/>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D46ED231-A343-EDF3-8D2C-0D6B68D5246A}"/>
              </a:ext>
            </a:extLst>
          </p:cNvPr>
          <p:cNvPicPr>
            <a:picLocks noChangeAspect="1"/>
          </p:cNvPicPr>
          <p:nvPr/>
        </p:nvPicPr>
        <p:blipFill>
          <a:blip r:embed="rId4"/>
          <a:stretch>
            <a:fillRect/>
          </a:stretch>
        </p:blipFill>
        <p:spPr>
          <a:xfrm>
            <a:off x="1564187" y="3036206"/>
            <a:ext cx="6819900" cy="184150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99AA7E04-4160-5D8D-9966-BE6D87F34F45}"/>
              </a:ext>
            </a:extLst>
          </p:cNvPr>
          <p:cNvPicPr>
            <a:picLocks noChangeAspect="1"/>
          </p:cNvPicPr>
          <p:nvPr/>
        </p:nvPicPr>
        <p:blipFill>
          <a:blip r:embed="rId5"/>
          <a:stretch>
            <a:fillRect/>
          </a:stretch>
        </p:blipFill>
        <p:spPr>
          <a:xfrm>
            <a:off x="4731501" y="4946421"/>
            <a:ext cx="6756400" cy="1841500"/>
          </a:xfrm>
          <a:prstGeom prst="rect">
            <a:avLst/>
          </a:prstGeom>
        </p:spPr>
      </p:pic>
      <p:sp>
        <p:nvSpPr>
          <p:cNvPr id="3" name="TextBox 2">
            <a:extLst>
              <a:ext uri="{FF2B5EF4-FFF2-40B4-BE49-F238E27FC236}">
                <a16:creationId xmlns:a16="http://schemas.microsoft.com/office/drawing/2014/main" id="{1A69F2A6-A946-FABA-0EF5-D4210FE209FA}"/>
              </a:ext>
            </a:extLst>
          </p:cNvPr>
          <p:cNvSpPr txBox="1"/>
          <p:nvPr/>
        </p:nvSpPr>
        <p:spPr>
          <a:xfrm>
            <a:off x="2304789" y="1513509"/>
            <a:ext cx="4271375" cy="1015663"/>
          </a:xfrm>
          <a:prstGeom prst="rect">
            <a:avLst/>
          </a:prstGeom>
          <a:solidFill>
            <a:srgbClr val="0070C0"/>
          </a:solidFill>
        </p:spPr>
        <p:txBody>
          <a:bodyPr wrap="square" rtlCol="0">
            <a:spAutoFit/>
          </a:bodyPr>
          <a:lstStyle/>
          <a:p>
            <a:pPr algn="ctr"/>
            <a:r>
              <a:rPr lang="en-US" sz="2000" b="1" dirty="0">
                <a:solidFill>
                  <a:schemeClr val="bg1"/>
                </a:solidFill>
              </a:rPr>
              <a:t>Bringing computation to the climate challenge </a:t>
            </a:r>
          </a:p>
          <a:p>
            <a:pPr algn="ctr"/>
            <a:r>
              <a:rPr lang="en-US" sz="2000" b="1" dirty="0">
                <a:solidFill>
                  <a:schemeClr val="bg1"/>
                </a:solidFill>
              </a:rPr>
              <a:t>- BC3 -</a:t>
            </a:r>
          </a:p>
        </p:txBody>
      </p:sp>
      <p:sp>
        <p:nvSpPr>
          <p:cNvPr id="5" name="TextBox 4">
            <a:extLst>
              <a:ext uri="{FF2B5EF4-FFF2-40B4-BE49-F238E27FC236}">
                <a16:creationId xmlns:a16="http://schemas.microsoft.com/office/drawing/2014/main" id="{C812271C-419C-D3AB-A469-B41ED2314D34}"/>
              </a:ext>
            </a:extLst>
          </p:cNvPr>
          <p:cNvSpPr txBox="1"/>
          <p:nvPr/>
        </p:nvSpPr>
        <p:spPr>
          <a:xfrm>
            <a:off x="3838326" y="3449124"/>
            <a:ext cx="4271375" cy="1015663"/>
          </a:xfrm>
          <a:prstGeom prst="rect">
            <a:avLst/>
          </a:prstGeom>
          <a:solidFill>
            <a:srgbClr val="FFC000"/>
          </a:solidFill>
        </p:spPr>
        <p:txBody>
          <a:bodyPr wrap="square" rtlCol="0">
            <a:spAutoFit/>
          </a:bodyPr>
          <a:lstStyle/>
          <a:p>
            <a:pPr algn="ctr"/>
            <a:r>
              <a:rPr lang="en-US" sz="2000" b="1" dirty="0"/>
              <a:t>Preparing for a new world of weather and climate extremes</a:t>
            </a:r>
          </a:p>
          <a:p>
            <a:pPr algn="ctr"/>
            <a:r>
              <a:rPr lang="en-US" sz="2000" b="1" dirty="0"/>
              <a:t>- Extremes - </a:t>
            </a:r>
          </a:p>
        </p:txBody>
      </p:sp>
      <p:sp>
        <p:nvSpPr>
          <p:cNvPr id="6" name="TextBox 5">
            <a:extLst>
              <a:ext uri="{FF2B5EF4-FFF2-40B4-BE49-F238E27FC236}">
                <a16:creationId xmlns:a16="http://schemas.microsoft.com/office/drawing/2014/main" id="{DBD30571-C8AA-B1F2-F489-A8FCDE0128E6}"/>
              </a:ext>
            </a:extLst>
          </p:cNvPr>
          <p:cNvSpPr txBox="1"/>
          <p:nvPr/>
        </p:nvSpPr>
        <p:spPr>
          <a:xfrm>
            <a:off x="7031096" y="5205451"/>
            <a:ext cx="4271375" cy="1323439"/>
          </a:xfrm>
          <a:prstGeom prst="rect">
            <a:avLst/>
          </a:prstGeom>
          <a:solidFill>
            <a:schemeClr val="accent5">
              <a:lumMod val="60000"/>
              <a:lumOff val="40000"/>
            </a:schemeClr>
          </a:solidFill>
        </p:spPr>
        <p:txBody>
          <a:bodyPr wrap="square" rtlCol="0">
            <a:spAutoFit/>
          </a:bodyPr>
          <a:lstStyle/>
          <a:p>
            <a:pPr algn="ctr"/>
            <a:r>
              <a:rPr lang="en-US" sz="2000" b="1" dirty="0"/>
              <a:t>Reinventing climate change adaptation with the Climate Resilience Early Warning System  </a:t>
            </a:r>
          </a:p>
          <a:p>
            <a:pPr algn="ctr"/>
            <a:r>
              <a:rPr lang="en-US" sz="2000" b="1" dirty="0"/>
              <a:t>- </a:t>
            </a:r>
            <a:r>
              <a:rPr lang="en-US" sz="2000" b="1" dirty="0" err="1"/>
              <a:t>CREWSnet</a:t>
            </a:r>
            <a:r>
              <a:rPr lang="en-US" sz="2000" b="1" dirty="0"/>
              <a:t> -</a:t>
            </a:r>
          </a:p>
        </p:txBody>
      </p:sp>
    </p:spTree>
    <p:extLst>
      <p:ext uri="{BB962C8B-B14F-4D97-AF65-F5344CB8AC3E}">
        <p14:creationId xmlns:p14="http://schemas.microsoft.com/office/powerpoint/2010/main" val="661165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872C-5FAA-126A-D466-D7DDD5860E33}"/>
              </a:ext>
            </a:extLst>
          </p:cNvPr>
          <p:cNvSpPr>
            <a:spLocks noGrp="1"/>
          </p:cNvSpPr>
          <p:nvPr>
            <p:ph type="title"/>
          </p:nvPr>
        </p:nvSpPr>
        <p:spPr/>
        <p:txBody>
          <a:bodyPr/>
          <a:lstStyle/>
          <a:p>
            <a:r>
              <a:rPr lang="en-US" dirty="0"/>
              <a:t>5 Flagships – Decarbonizing critical economic sectors</a:t>
            </a:r>
          </a:p>
        </p:txBody>
      </p:sp>
      <p:pic>
        <p:nvPicPr>
          <p:cNvPr id="5" name="Picture 4" descr="Graphical user interface, text, application&#10;&#10;Description automatically generated">
            <a:extLst>
              <a:ext uri="{FF2B5EF4-FFF2-40B4-BE49-F238E27FC236}">
                <a16:creationId xmlns:a16="http://schemas.microsoft.com/office/drawing/2014/main" id="{3CCD60AE-9A73-B206-7D72-3540E0FA62AD}"/>
              </a:ext>
            </a:extLst>
          </p:cNvPr>
          <p:cNvPicPr>
            <a:picLocks noChangeAspect="1"/>
          </p:cNvPicPr>
          <p:nvPr/>
        </p:nvPicPr>
        <p:blipFill>
          <a:blip r:embed="rId2"/>
          <a:stretch>
            <a:fillRect/>
          </a:stretch>
        </p:blipFill>
        <p:spPr>
          <a:xfrm>
            <a:off x="447914" y="1075191"/>
            <a:ext cx="6718300" cy="189230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710ACF8C-8C2E-F4DF-B296-DE015C0FE18E}"/>
              </a:ext>
            </a:extLst>
          </p:cNvPr>
          <p:cNvPicPr>
            <a:picLocks noChangeAspect="1"/>
          </p:cNvPicPr>
          <p:nvPr/>
        </p:nvPicPr>
        <p:blipFill>
          <a:blip r:embed="rId3"/>
          <a:stretch>
            <a:fillRect/>
          </a:stretch>
        </p:blipFill>
        <p:spPr>
          <a:xfrm>
            <a:off x="2585841" y="3150989"/>
            <a:ext cx="6819900" cy="1892300"/>
          </a:xfrm>
          <a:prstGeom prst="rect">
            <a:avLst/>
          </a:prstGeom>
        </p:spPr>
      </p:pic>
      <p:sp>
        <p:nvSpPr>
          <p:cNvPr id="7" name="TextBox 6">
            <a:extLst>
              <a:ext uri="{FF2B5EF4-FFF2-40B4-BE49-F238E27FC236}">
                <a16:creationId xmlns:a16="http://schemas.microsoft.com/office/drawing/2014/main" id="{120DCF06-F0B5-AAE5-6D8D-B2DB5F4BE45D}"/>
              </a:ext>
            </a:extLst>
          </p:cNvPr>
          <p:cNvSpPr txBox="1"/>
          <p:nvPr/>
        </p:nvSpPr>
        <p:spPr>
          <a:xfrm>
            <a:off x="4797469" y="3435419"/>
            <a:ext cx="4271375" cy="1323439"/>
          </a:xfrm>
          <a:prstGeom prst="rect">
            <a:avLst/>
          </a:prstGeom>
          <a:solidFill>
            <a:srgbClr val="0070C0"/>
          </a:solidFill>
        </p:spPr>
        <p:txBody>
          <a:bodyPr wrap="square" rtlCol="0">
            <a:spAutoFit/>
          </a:bodyPr>
          <a:lstStyle/>
          <a:p>
            <a:pPr algn="ctr"/>
            <a:endParaRPr lang="en-US" sz="2000" b="1" dirty="0">
              <a:solidFill>
                <a:schemeClr val="bg1"/>
              </a:solidFill>
            </a:endParaRPr>
          </a:p>
          <a:p>
            <a:pPr algn="ctr"/>
            <a:r>
              <a:rPr lang="en-US" sz="2000" b="1" dirty="0">
                <a:solidFill>
                  <a:schemeClr val="bg1"/>
                </a:solidFill>
              </a:rPr>
              <a:t>Revolutionizing agriculture with low-emissions, resilient crops</a:t>
            </a:r>
          </a:p>
          <a:p>
            <a:pPr algn="ctr"/>
            <a:endParaRPr lang="en-US" sz="2000" b="1" dirty="0">
              <a:solidFill>
                <a:schemeClr val="bg1"/>
              </a:solidFill>
            </a:endParaRPr>
          </a:p>
        </p:txBody>
      </p:sp>
      <p:sp>
        <p:nvSpPr>
          <p:cNvPr id="8" name="TextBox 7">
            <a:extLst>
              <a:ext uri="{FF2B5EF4-FFF2-40B4-BE49-F238E27FC236}">
                <a16:creationId xmlns:a16="http://schemas.microsoft.com/office/drawing/2014/main" id="{F04B249F-1DBB-78B0-96CE-D0AF5179E824}"/>
              </a:ext>
            </a:extLst>
          </p:cNvPr>
          <p:cNvSpPr txBox="1"/>
          <p:nvPr/>
        </p:nvSpPr>
        <p:spPr>
          <a:xfrm>
            <a:off x="2661781" y="1485280"/>
            <a:ext cx="4271375" cy="1015663"/>
          </a:xfrm>
          <a:prstGeom prst="rect">
            <a:avLst/>
          </a:prstGeom>
          <a:solidFill>
            <a:srgbClr val="C9C499"/>
          </a:solidFill>
        </p:spPr>
        <p:txBody>
          <a:bodyPr wrap="square" rtlCol="0">
            <a:spAutoFit/>
          </a:bodyPr>
          <a:lstStyle/>
          <a:p>
            <a:pPr algn="ctr"/>
            <a:r>
              <a:rPr lang="en-US" sz="2000" b="1" dirty="0"/>
              <a:t>Center for electrification and decarbonization of industry</a:t>
            </a:r>
          </a:p>
          <a:p>
            <a:pPr algn="ctr"/>
            <a:r>
              <a:rPr lang="en-US" sz="2000" b="1" dirty="0"/>
              <a:t>- CEDI -</a:t>
            </a:r>
          </a:p>
        </p:txBody>
      </p:sp>
    </p:spTree>
    <p:extLst>
      <p:ext uri="{BB962C8B-B14F-4D97-AF65-F5344CB8AC3E}">
        <p14:creationId xmlns:p14="http://schemas.microsoft.com/office/powerpoint/2010/main" val="1469919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279" y="101919"/>
            <a:ext cx="8488517" cy="824352"/>
          </a:xfrm>
        </p:spPr>
        <p:txBody>
          <a:bodyPr>
            <a:normAutofit/>
          </a:bodyPr>
          <a:lstStyle/>
          <a:p>
            <a:r>
              <a:rPr lang="en-US" dirty="0"/>
              <a:t>MIT Climate Grand Challenges</a:t>
            </a:r>
          </a:p>
        </p:txBody>
      </p:sp>
      <p:sp>
        <p:nvSpPr>
          <p:cNvPr id="7" name="Title 1"/>
          <p:cNvSpPr txBox="1">
            <a:spLocks/>
          </p:cNvSpPr>
          <p:nvPr/>
        </p:nvSpPr>
        <p:spPr>
          <a:xfrm>
            <a:off x="949766" y="912333"/>
            <a:ext cx="7343191" cy="903277"/>
          </a:xfrm>
          <a:prstGeom prst="rect">
            <a:avLst/>
          </a:prstGeom>
        </p:spPr>
        <p:txBody>
          <a:bodyPr anchor="ctr"/>
          <a:lstStyle/>
          <a:p>
            <a:pPr marL="285750" indent="-285750" fontAlgn="base">
              <a:spcBef>
                <a:spcPct val="0"/>
              </a:spcBef>
              <a:spcAft>
                <a:spcPct val="0"/>
              </a:spcAft>
              <a:buFont typeface="Arial" panose="020B0604020202020204" pitchFamily="34" charset="0"/>
              <a:buChar char="•"/>
              <a:defRPr/>
            </a:pPr>
            <a:endParaRPr lang="en-US" kern="0" dirty="0">
              <a:solidFill>
                <a:prstClr val="black"/>
              </a:solidFill>
            </a:endParaRPr>
          </a:p>
        </p:txBody>
      </p:sp>
      <p:sp>
        <p:nvSpPr>
          <p:cNvPr id="12" name="Title 1"/>
          <p:cNvSpPr txBox="1">
            <a:spLocks/>
          </p:cNvSpPr>
          <p:nvPr/>
        </p:nvSpPr>
        <p:spPr>
          <a:xfrm>
            <a:off x="271257" y="1985738"/>
            <a:ext cx="3308161" cy="3350652"/>
          </a:xfrm>
          <a:prstGeom prst="rect">
            <a:avLst/>
          </a:prstGeom>
        </p:spPr>
        <p:txBody>
          <a:bodyPr anchor="ctr"/>
          <a:lstStyle/>
          <a:p>
            <a:pPr marL="0" marR="0" algn="l">
              <a:spcBef>
                <a:spcPts val="0"/>
              </a:spcBef>
              <a:spcAft>
                <a:spcPts val="0"/>
              </a:spcAft>
            </a:pPr>
            <a:r>
              <a:rPr lang="en-US" sz="2600" b="0" i="0" u="none" strike="noStrike" dirty="0">
                <a:solidFill>
                  <a:srgbClr val="212121"/>
                </a:solidFill>
                <a:effectLst/>
                <a:latin typeface="Calibri" panose="020F0502020204030204" pitchFamily="34" charset="0"/>
              </a:rPr>
              <a:t>To empower and scale a community of innovators by operating a replicable</a:t>
            </a:r>
          </a:p>
          <a:p>
            <a:pPr marL="0" marR="0" algn="l">
              <a:spcBef>
                <a:spcPts val="0"/>
              </a:spcBef>
              <a:spcAft>
                <a:spcPts val="0"/>
              </a:spcAft>
            </a:pPr>
            <a:r>
              <a:rPr lang="en-US" sz="2600" b="0" i="0" u="none" strike="noStrike" dirty="0">
                <a:solidFill>
                  <a:srgbClr val="212121"/>
                </a:solidFill>
                <a:effectLst/>
                <a:latin typeface="Calibri" panose="020F0502020204030204" pitchFamily="34" charset="0"/>
              </a:rPr>
              <a:t>innovation acceleration process….</a:t>
            </a:r>
          </a:p>
        </p:txBody>
      </p:sp>
      <p:sp>
        <p:nvSpPr>
          <p:cNvPr id="21" name="Title 1"/>
          <p:cNvSpPr txBox="1">
            <a:spLocks/>
          </p:cNvSpPr>
          <p:nvPr/>
        </p:nvSpPr>
        <p:spPr>
          <a:xfrm>
            <a:off x="9058940" y="2873547"/>
            <a:ext cx="2892180" cy="1917191"/>
          </a:xfrm>
          <a:prstGeom prst="rect">
            <a:avLst/>
          </a:prstGeom>
        </p:spPr>
        <p:txBody>
          <a:bodyPr anchor="ctr"/>
          <a:lstStyle/>
          <a:p>
            <a:pPr marL="0" marR="0" algn="l">
              <a:spcBef>
                <a:spcPts val="0"/>
              </a:spcBef>
              <a:spcAft>
                <a:spcPts val="0"/>
              </a:spcAft>
            </a:pPr>
            <a:r>
              <a:rPr lang="en-US" sz="2600" b="1" dirty="0">
                <a:latin typeface="Calibri" panose="020F0502020204030204" pitchFamily="34" charset="0"/>
                <a:ea typeface="Calibri" panose="020F0502020204030204" pitchFamily="34" charset="0"/>
                <a:cs typeface="Times New Roman" panose="02020603050405020304" pitchFamily="18" charset="0"/>
              </a:rPr>
              <a:t>…</a:t>
            </a:r>
            <a:r>
              <a:rPr lang="en-US" sz="2600" b="0" i="0" u="none" strike="noStrike" dirty="0">
                <a:solidFill>
                  <a:srgbClr val="212121"/>
                </a:solidFill>
                <a:effectLst/>
                <a:latin typeface="Calibri" panose="020F0502020204030204" pitchFamily="34" charset="0"/>
              </a:rPr>
              <a:t>that drives impactful results to alter the current</a:t>
            </a:r>
          </a:p>
          <a:p>
            <a:pPr marL="0" marR="0" algn="l">
              <a:spcBef>
                <a:spcPts val="0"/>
              </a:spcBef>
              <a:spcAft>
                <a:spcPts val="0"/>
              </a:spcAft>
            </a:pPr>
            <a:r>
              <a:rPr lang="en-US" sz="2600" b="0" i="0" u="none" strike="noStrike" dirty="0">
                <a:solidFill>
                  <a:srgbClr val="212121"/>
                </a:solidFill>
                <a:effectLst/>
                <a:latin typeface="Calibri" panose="020F0502020204030204" pitchFamily="34" charset="0"/>
              </a:rPr>
              <a:t>climate trajectory.</a:t>
            </a:r>
          </a:p>
          <a:p>
            <a:pPr indent="3175" algn="r" fontAlgn="base">
              <a:spcBef>
                <a:spcPct val="0"/>
              </a:spcBef>
              <a:spcAft>
                <a:spcPct val="0"/>
              </a:spcAft>
              <a:defRPr/>
            </a:pPr>
            <a:r>
              <a:rPr lang="en-US" sz="2600" b="1" dirty="0">
                <a:latin typeface="Calibri" panose="020F0502020204030204" pitchFamily="34" charset="0"/>
                <a:ea typeface="Calibri" panose="020F0502020204030204" pitchFamily="34" charset="0"/>
                <a:cs typeface="Times New Roman" panose="02020603050405020304" pitchFamily="18" charset="0"/>
              </a:rPr>
              <a:t> </a:t>
            </a:r>
            <a:endParaRPr lang="en-US" sz="2600" b="1" dirty="0">
              <a:effectLst/>
              <a:latin typeface="Calibri" panose="020F0502020204030204" pitchFamily="34" charset="0"/>
              <a:ea typeface="Calibri" panose="020F0502020204030204" pitchFamily="34" charset="0"/>
              <a:cs typeface="Times New Roman" panose="02020603050405020304" pitchFamily="18" charset="0"/>
            </a:endParaRPr>
          </a:p>
          <a:p>
            <a:pPr indent="3175" algn="r" fontAlgn="base">
              <a:spcBef>
                <a:spcPct val="0"/>
              </a:spcBef>
              <a:spcAft>
                <a:spcPct val="0"/>
              </a:spcAft>
              <a:defRPr/>
            </a:pPr>
            <a:endParaRPr lang="en-US" sz="2600" b="1" kern="0" dirty="0"/>
          </a:p>
        </p:txBody>
      </p:sp>
      <p:sp>
        <p:nvSpPr>
          <p:cNvPr id="23" name="Rectangle 22"/>
          <p:cNvSpPr/>
          <p:nvPr/>
        </p:nvSpPr>
        <p:spPr>
          <a:xfrm>
            <a:off x="3013861" y="5455436"/>
            <a:ext cx="5686817" cy="1200329"/>
          </a:xfrm>
          <a:prstGeom prst="rect">
            <a:avLst/>
          </a:prstGeom>
        </p:spPr>
        <p:txBody>
          <a:bodyPr wrap="square">
            <a:spAutoFit/>
          </a:bodyPr>
          <a:lstStyle/>
          <a:p>
            <a:pPr marL="352425" algn="ctr">
              <a:spcBef>
                <a:spcPts val="0"/>
              </a:spcBef>
              <a:spcAft>
                <a:spcPts val="600"/>
              </a:spcAft>
              <a:buClr>
                <a:schemeClr val="accent3">
                  <a:lumMod val="75000"/>
                </a:schemeClr>
              </a:buClr>
              <a:buSzPct val="100000"/>
            </a:pPr>
            <a:r>
              <a:rPr lang="en-US" sz="2400" b="1" dirty="0">
                <a:solidFill>
                  <a:schemeClr val="accent4"/>
                </a:solidFill>
              </a:rPr>
              <a:t>Aggressive metrics and active project management for accelerating solutions for the climate crisis</a:t>
            </a:r>
          </a:p>
        </p:txBody>
      </p:sp>
      <p:sp>
        <p:nvSpPr>
          <p:cNvPr id="9" name="TextBox 8">
            <a:extLst>
              <a:ext uri="{FF2B5EF4-FFF2-40B4-BE49-F238E27FC236}">
                <a16:creationId xmlns:a16="http://schemas.microsoft.com/office/drawing/2014/main" id="{8F83ED23-DFAE-335B-C0A9-D74EBD97C84B}"/>
              </a:ext>
            </a:extLst>
          </p:cNvPr>
          <p:cNvSpPr txBox="1"/>
          <p:nvPr/>
        </p:nvSpPr>
        <p:spPr>
          <a:xfrm>
            <a:off x="271257" y="1906813"/>
            <a:ext cx="1933161" cy="523220"/>
          </a:xfrm>
          <a:prstGeom prst="rect">
            <a:avLst/>
          </a:prstGeom>
          <a:noFill/>
        </p:spPr>
        <p:txBody>
          <a:bodyPr wrap="square">
            <a:spAutoFit/>
          </a:bodyPr>
          <a:lstStyle/>
          <a:p>
            <a:pPr marL="1431925" indent="-1431925" fontAlgn="base">
              <a:spcBef>
                <a:spcPct val="0"/>
              </a:spcBef>
              <a:spcAft>
                <a:spcPct val="0"/>
              </a:spcAft>
              <a:defRPr/>
            </a:pPr>
            <a:r>
              <a:rPr lang="en-US" sz="2800" b="1" dirty="0">
                <a:solidFill>
                  <a:schemeClr val="accent6"/>
                </a:solidFill>
              </a:rPr>
              <a:t>Mission </a:t>
            </a:r>
          </a:p>
        </p:txBody>
      </p:sp>
      <p:pic>
        <p:nvPicPr>
          <p:cNvPr id="3074" name="Picture 2" descr="Climate change impacts | National Oceanic and Atmospheric Administration">
            <a:extLst>
              <a:ext uri="{FF2B5EF4-FFF2-40B4-BE49-F238E27FC236}">
                <a16:creationId xmlns:a16="http://schemas.microsoft.com/office/drawing/2014/main" id="{07C06587-C435-E019-89AF-973024A8C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938" y="2008339"/>
            <a:ext cx="5151740" cy="28971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894029-FAB5-0624-DA5C-3306B04041F5}"/>
              </a:ext>
            </a:extLst>
          </p:cNvPr>
          <p:cNvSpPr txBox="1"/>
          <p:nvPr/>
        </p:nvSpPr>
        <p:spPr>
          <a:xfrm>
            <a:off x="2705156" y="917719"/>
            <a:ext cx="6839309" cy="923330"/>
          </a:xfrm>
          <a:prstGeom prst="rect">
            <a:avLst/>
          </a:prstGeom>
          <a:noFill/>
        </p:spPr>
        <p:txBody>
          <a:bodyPr wrap="none" rtlCol="0">
            <a:spAutoFit/>
          </a:bodyPr>
          <a:lstStyle/>
          <a:p>
            <a:pPr algn="ctr"/>
            <a:r>
              <a:rPr lang="en-US" sz="3600" b="1" i="1" dirty="0">
                <a:solidFill>
                  <a:schemeClr val="accent4">
                    <a:lumMod val="75000"/>
                  </a:schemeClr>
                </a:solidFill>
              </a:rPr>
              <a:t>Moonshot Targets</a:t>
            </a:r>
          </a:p>
          <a:p>
            <a:pPr algn="ctr"/>
            <a:r>
              <a:rPr lang="en-US" b="0" i="1" u="none" strike="noStrike" dirty="0">
                <a:solidFill>
                  <a:schemeClr val="accent4">
                    <a:lumMod val="75000"/>
                  </a:schemeClr>
                </a:solidFill>
                <a:effectLst/>
                <a:latin typeface="Calibri" panose="020F0502020204030204" pitchFamily="34" charset="0"/>
              </a:rPr>
              <a:t>Accelerating innovation for a sustainable planet and prosperous society.</a:t>
            </a:r>
            <a:endParaRPr lang="en-US" b="1" i="1" dirty="0">
              <a:solidFill>
                <a:schemeClr val="accent4">
                  <a:lumMod val="75000"/>
                </a:schemeClr>
              </a:solidFill>
            </a:endParaRPr>
          </a:p>
        </p:txBody>
      </p:sp>
    </p:spTree>
    <p:extLst>
      <p:ext uri="{BB962C8B-B14F-4D97-AF65-F5344CB8AC3E}">
        <p14:creationId xmlns:p14="http://schemas.microsoft.com/office/powerpoint/2010/main" val="368734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CD46-918B-0A55-2327-80AD08969599}"/>
              </a:ext>
            </a:extLst>
          </p:cNvPr>
          <p:cNvSpPr>
            <a:spLocks noGrp="1"/>
          </p:cNvSpPr>
          <p:nvPr>
            <p:ph type="title"/>
          </p:nvPr>
        </p:nvSpPr>
        <p:spPr/>
        <p:txBody>
          <a:bodyPr>
            <a:normAutofit fontScale="90000"/>
          </a:bodyPr>
          <a:lstStyle/>
          <a:p>
            <a:r>
              <a:rPr lang="en-US" sz="3200" dirty="0"/>
              <a:t>A novel Innovation Acceleration Model for top-down Grand Challenges</a:t>
            </a:r>
            <a:endParaRPr lang="en-US" dirty="0"/>
          </a:p>
        </p:txBody>
      </p:sp>
      <p:grpSp>
        <p:nvGrpSpPr>
          <p:cNvPr id="19" name="Group 18">
            <a:extLst>
              <a:ext uri="{FF2B5EF4-FFF2-40B4-BE49-F238E27FC236}">
                <a16:creationId xmlns:a16="http://schemas.microsoft.com/office/drawing/2014/main" id="{F959DCD6-8141-9843-927B-F1B5DEAC86EB}"/>
              </a:ext>
            </a:extLst>
          </p:cNvPr>
          <p:cNvGrpSpPr/>
          <p:nvPr/>
        </p:nvGrpSpPr>
        <p:grpSpPr>
          <a:xfrm>
            <a:off x="1325915" y="1196555"/>
            <a:ext cx="10331307" cy="4653099"/>
            <a:chOff x="1325915" y="1196555"/>
            <a:chExt cx="10331307" cy="4653099"/>
          </a:xfrm>
        </p:grpSpPr>
        <p:pic>
          <p:nvPicPr>
            <p:cNvPr id="4" name="Picture 3">
              <a:extLst>
                <a:ext uri="{FF2B5EF4-FFF2-40B4-BE49-F238E27FC236}">
                  <a16:creationId xmlns:a16="http://schemas.microsoft.com/office/drawing/2014/main" id="{5B196DBA-5CCB-4CF9-D1C3-1ED978280615}"/>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4794" y="1196555"/>
              <a:ext cx="9502412" cy="4653099"/>
            </a:xfrm>
            <a:prstGeom prst="rect">
              <a:avLst/>
            </a:prstGeom>
          </p:spPr>
        </p:pic>
        <p:sp>
          <p:nvSpPr>
            <p:cNvPr id="6" name="TextBox 5">
              <a:extLst>
                <a:ext uri="{FF2B5EF4-FFF2-40B4-BE49-F238E27FC236}">
                  <a16:creationId xmlns:a16="http://schemas.microsoft.com/office/drawing/2014/main" id="{9DABCEB6-B763-CA48-CDCD-6637ABC6349A}"/>
                </a:ext>
              </a:extLst>
            </p:cNvPr>
            <p:cNvSpPr txBox="1"/>
            <p:nvPr/>
          </p:nvSpPr>
          <p:spPr>
            <a:xfrm>
              <a:off x="4246323" y="3425836"/>
              <a:ext cx="4509370" cy="369332"/>
            </a:xfrm>
            <a:prstGeom prst="rect">
              <a:avLst/>
            </a:prstGeom>
            <a:solidFill>
              <a:schemeClr val="bg1"/>
            </a:solidFill>
          </p:spPr>
          <p:txBody>
            <a:bodyPr wrap="square" rtlCol="0">
              <a:spAutoFit/>
            </a:bodyPr>
            <a:lstStyle/>
            <a:p>
              <a:pPr algn="ctr"/>
              <a:r>
                <a:rPr lang="en-US" dirty="0">
                  <a:solidFill>
                    <a:schemeClr val="tx1">
                      <a:lumMod val="65000"/>
                      <a:lumOff val="35000"/>
                    </a:schemeClr>
                  </a:solidFill>
                </a:rPr>
                <a:t>CHALLENGE DEVELOPMENT CYCLE</a:t>
              </a:r>
            </a:p>
          </p:txBody>
        </p:sp>
        <p:sp>
          <p:nvSpPr>
            <p:cNvPr id="8" name="TextBox 7">
              <a:extLst>
                <a:ext uri="{FF2B5EF4-FFF2-40B4-BE49-F238E27FC236}">
                  <a16:creationId xmlns:a16="http://schemas.microsoft.com/office/drawing/2014/main" id="{47DF7BC8-2867-4DAF-A95E-49DFD0F70BBF}"/>
                </a:ext>
              </a:extLst>
            </p:cNvPr>
            <p:cNvSpPr txBox="1"/>
            <p:nvPr/>
          </p:nvSpPr>
          <p:spPr>
            <a:xfrm>
              <a:off x="8793271" y="2199898"/>
              <a:ext cx="2177441" cy="492443"/>
            </a:xfrm>
            <a:prstGeom prst="rect">
              <a:avLst/>
            </a:prstGeom>
            <a:solidFill>
              <a:schemeClr val="bg1"/>
            </a:solidFill>
          </p:spPr>
          <p:txBody>
            <a:bodyPr wrap="square" rtlCol="0">
              <a:spAutoFit/>
            </a:bodyPr>
            <a:lstStyle/>
            <a:p>
              <a:r>
                <a:rPr lang="en-US" sz="1300" dirty="0">
                  <a:solidFill>
                    <a:schemeClr val="tx1">
                      <a:lumMod val="65000"/>
                      <a:lumOff val="35000"/>
                    </a:schemeClr>
                  </a:solidFill>
                </a:rPr>
                <a:t>Challenge Conception</a:t>
              </a:r>
            </a:p>
            <a:p>
              <a:r>
                <a:rPr lang="en-US" sz="1300" dirty="0">
                  <a:solidFill>
                    <a:schemeClr val="tx1">
                      <a:lumMod val="65000"/>
                      <a:lumOff val="35000"/>
                    </a:schemeClr>
                  </a:solidFill>
                </a:rPr>
                <a:t>(Idea/Vision)</a:t>
              </a:r>
            </a:p>
          </p:txBody>
        </p:sp>
        <p:sp>
          <p:nvSpPr>
            <p:cNvPr id="9" name="TextBox 8">
              <a:extLst>
                <a:ext uri="{FF2B5EF4-FFF2-40B4-BE49-F238E27FC236}">
                  <a16:creationId xmlns:a16="http://schemas.microsoft.com/office/drawing/2014/main" id="{C7709DCE-6986-10E9-AD6F-7F5AF2CF2315}"/>
                </a:ext>
              </a:extLst>
            </p:cNvPr>
            <p:cNvSpPr txBox="1"/>
            <p:nvPr/>
          </p:nvSpPr>
          <p:spPr>
            <a:xfrm>
              <a:off x="9479781" y="3340303"/>
              <a:ext cx="2177441" cy="292388"/>
            </a:xfrm>
            <a:prstGeom prst="rect">
              <a:avLst/>
            </a:prstGeom>
            <a:solidFill>
              <a:schemeClr val="bg1"/>
            </a:solidFill>
          </p:spPr>
          <p:txBody>
            <a:bodyPr wrap="square" rtlCol="0">
              <a:spAutoFit/>
            </a:bodyPr>
            <a:lstStyle/>
            <a:p>
              <a:r>
                <a:rPr lang="en-US" sz="1300" dirty="0">
                  <a:solidFill>
                    <a:schemeClr val="tx1">
                      <a:lumMod val="65000"/>
                      <a:lumOff val="35000"/>
                    </a:schemeClr>
                  </a:solidFill>
                </a:rPr>
                <a:t>Workshop</a:t>
              </a:r>
            </a:p>
          </p:txBody>
        </p:sp>
        <p:sp>
          <p:nvSpPr>
            <p:cNvPr id="10" name="TextBox 9">
              <a:extLst>
                <a:ext uri="{FF2B5EF4-FFF2-40B4-BE49-F238E27FC236}">
                  <a16:creationId xmlns:a16="http://schemas.microsoft.com/office/drawing/2014/main" id="{544B9435-AEAC-E82F-97EB-C3520B72C06A}"/>
                </a:ext>
              </a:extLst>
            </p:cNvPr>
            <p:cNvSpPr txBox="1"/>
            <p:nvPr/>
          </p:nvSpPr>
          <p:spPr>
            <a:xfrm>
              <a:off x="9202612" y="4159935"/>
              <a:ext cx="2177441" cy="292388"/>
            </a:xfrm>
            <a:prstGeom prst="rect">
              <a:avLst/>
            </a:prstGeom>
            <a:solidFill>
              <a:schemeClr val="bg1"/>
            </a:solidFill>
          </p:spPr>
          <p:txBody>
            <a:bodyPr wrap="square" rtlCol="0">
              <a:spAutoFit/>
            </a:bodyPr>
            <a:lstStyle/>
            <a:p>
              <a:r>
                <a:rPr lang="en-US" sz="1300" dirty="0">
                  <a:solidFill>
                    <a:schemeClr val="tx1">
                      <a:lumMod val="65000"/>
                      <a:lumOff val="35000"/>
                    </a:schemeClr>
                  </a:solidFill>
                </a:rPr>
                <a:t>Challenge Pitch &amp; Approval</a:t>
              </a:r>
            </a:p>
          </p:txBody>
        </p:sp>
        <p:sp>
          <p:nvSpPr>
            <p:cNvPr id="11" name="TextBox 10">
              <a:extLst>
                <a:ext uri="{FF2B5EF4-FFF2-40B4-BE49-F238E27FC236}">
                  <a16:creationId xmlns:a16="http://schemas.microsoft.com/office/drawing/2014/main" id="{AA3E53C4-74BB-D4BA-2FF7-AF445EABC035}"/>
                </a:ext>
              </a:extLst>
            </p:cNvPr>
            <p:cNvSpPr txBox="1"/>
            <p:nvPr/>
          </p:nvSpPr>
          <p:spPr>
            <a:xfrm>
              <a:off x="8298315" y="4854063"/>
              <a:ext cx="1993017" cy="492443"/>
            </a:xfrm>
            <a:prstGeom prst="rect">
              <a:avLst/>
            </a:prstGeom>
            <a:solidFill>
              <a:schemeClr val="bg1"/>
            </a:solidFill>
          </p:spPr>
          <p:txBody>
            <a:bodyPr wrap="square" rtlCol="0">
              <a:spAutoFit/>
            </a:bodyPr>
            <a:lstStyle/>
            <a:p>
              <a:r>
                <a:rPr lang="en-US" sz="1300" dirty="0">
                  <a:solidFill>
                    <a:schemeClr val="tx1">
                      <a:lumMod val="65000"/>
                      <a:lumOff val="35000"/>
                    </a:schemeClr>
                  </a:solidFill>
                </a:rPr>
                <a:t>RFP Development &amp; Issuance</a:t>
              </a:r>
            </a:p>
          </p:txBody>
        </p:sp>
        <p:sp>
          <p:nvSpPr>
            <p:cNvPr id="12" name="TextBox 11">
              <a:extLst>
                <a:ext uri="{FF2B5EF4-FFF2-40B4-BE49-F238E27FC236}">
                  <a16:creationId xmlns:a16="http://schemas.microsoft.com/office/drawing/2014/main" id="{7A8C2388-6A25-3B70-9922-F6CE9AFD7839}"/>
                </a:ext>
              </a:extLst>
            </p:cNvPr>
            <p:cNvSpPr txBox="1"/>
            <p:nvPr/>
          </p:nvSpPr>
          <p:spPr>
            <a:xfrm>
              <a:off x="6913546" y="5346486"/>
              <a:ext cx="1657789" cy="492443"/>
            </a:xfrm>
            <a:prstGeom prst="rect">
              <a:avLst/>
            </a:prstGeom>
            <a:solidFill>
              <a:schemeClr val="bg1"/>
            </a:solidFill>
          </p:spPr>
          <p:txBody>
            <a:bodyPr wrap="square" rtlCol="0">
              <a:spAutoFit/>
            </a:bodyPr>
            <a:lstStyle/>
            <a:p>
              <a:r>
                <a:rPr lang="en-US" sz="1300" dirty="0">
                  <a:solidFill>
                    <a:schemeClr val="tx1">
                      <a:lumMod val="65000"/>
                      <a:lumOff val="35000"/>
                    </a:schemeClr>
                  </a:solidFill>
                </a:rPr>
                <a:t>Merit Review of Proposals</a:t>
              </a:r>
            </a:p>
          </p:txBody>
        </p:sp>
        <p:sp>
          <p:nvSpPr>
            <p:cNvPr id="13" name="TextBox 12">
              <a:extLst>
                <a:ext uri="{FF2B5EF4-FFF2-40B4-BE49-F238E27FC236}">
                  <a16:creationId xmlns:a16="http://schemas.microsoft.com/office/drawing/2014/main" id="{C8F1EDB9-72F2-3042-3E58-9D2259DC376F}"/>
                </a:ext>
              </a:extLst>
            </p:cNvPr>
            <p:cNvSpPr txBox="1"/>
            <p:nvPr/>
          </p:nvSpPr>
          <p:spPr>
            <a:xfrm>
              <a:off x="5119247" y="5346486"/>
              <a:ext cx="1657789" cy="492443"/>
            </a:xfrm>
            <a:prstGeom prst="rect">
              <a:avLst/>
            </a:prstGeom>
            <a:solidFill>
              <a:schemeClr val="bg1"/>
            </a:solidFill>
          </p:spPr>
          <p:txBody>
            <a:bodyPr wrap="square" rtlCol="0">
              <a:spAutoFit/>
            </a:bodyPr>
            <a:lstStyle/>
            <a:p>
              <a:r>
                <a:rPr lang="en-US" sz="1300" dirty="0">
                  <a:solidFill>
                    <a:schemeClr val="tx1">
                      <a:lumMod val="65000"/>
                      <a:lumOff val="35000"/>
                    </a:schemeClr>
                  </a:solidFill>
                </a:rPr>
                <a:t>Proposal</a:t>
              </a:r>
            </a:p>
            <a:p>
              <a:r>
                <a:rPr lang="en-US" sz="1300" dirty="0">
                  <a:solidFill>
                    <a:schemeClr val="tx1">
                      <a:lumMod val="65000"/>
                      <a:lumOff val="35000"/>
                    </a:schemeClr>
                  </a:solidFill>
                </a:rPr>
                <a:t>Refinement</a:t>
              </a:r>
            </a:p>
          </p:txBody>
        </p:sp>
        <p:sp>
          <p:nvSpPr>
            <p:cNvPr id="14" name="TextBox 13">
              <a:extLst>
                <a:ext uri="{FF2B5EF4-FFF2-40B4-BE49-F238E27FC236}">
                  <a16:creationId xmlns:a16="http://schemas.microsoft.com/office/drawing/2014/main" id="{38DD643F-5583-20BA-EF1C-218AF86E32A4}"/>
                </a:ext>
              </a:extLst>
            </p:cNvPr>
            <p:cNvSpPr txBox="1"/>
            <p:nvPr/>
          </p:nvSpPr>
          <p:spPr>
            <a:xfrm>
              <a:off x="2334871" y="4797561"/>
              <a:ext cx="1657789" cy="292388"/>
            </a:xfrm>
            <a:prstGeom prst="rect">
              <a:avLst/>
            </a:prstGeom>
            <a:solidFill>
              <a:schemeClr val="bg1"/>
            </a:solidFill>
          </p:spPr>
          <p:txBody>
            <a:bodyPr wrap="square" rtlCol="0">
              <a:spAutoFit/>
            </a:bodyPr>
            <a:lstStyle/>
            <a:p>
              <a:pPr algn="r"/>
              <a:r>
                <a:rPr lang="en-US" sz="1300" dirty="0">
                  <a:solidFill>
                    <a:schemeClr val="tx1">
                      <a:lumMod val="65000"/>
                      <a:lumOff val="35000"/>
                    </a:schemeClr>
                  </a:solidFill>
                </a:rPr>
                <a:t>Project Selection</a:t>
              </a:r>
            </a:p>
          </p:txBody>
        </p:sp>
        <p:sp>
          <p:nvSpPr>
            <p:cNvPr id="15" name="TextBox 14">
              <a:extLst>
                <a:ext uri="{FF2B5EF4-FFF2-40B4-BE49-F238E27FC236}">
                  <a16:creationId xmlns:a16="http://schemas.microsoft.com/office/drawing/2014/main" id="{DAB6380D-2A33-0A78-E74C-F99DC5B1B95A}"/>
                </a:ext>
              </a:extLst>
            </p:cNvPr>
            <p:cNvSpPr txBox="1"/>
            <p:nvPr/>
          </p:nvSpPr>
          <p:spPr>
            <a:xfrm>
              <a:off x="1325915" y="3622973"/>
              <a:ext cx="1657789" cy="692497"/>
            </a:xfrm>
            <a:prstGeom prst="rect">
              <a:avLst/>
            </a:prstGeom>
            <a:solidFill>
              <a:schemeClr val="bg1"/>
            </a:solidFill>
          </p:spPr>
          <p:txBody>
            <a:bodyPr wrap="square" rtlCol="0">
              <a:spAutoFit/>
            </a:bodyPr>
            <a:lstStyle/>
            <a:p>
              <a:pPr algn="r"/>
              <a:r>
                <a:rPr lang="en-US" sz="1300" dirty="0">
                  <a:solidFill>
                    <a:schemeClr val="tx1">
                      <a:lumMod val="65000"/>
                      <a:lumOff val="35000"/>
                    </a:schemeClr>
                  </a:solidFill>
                </a:rPr>
                <a:t>Contract Negotiations &amp; Awards</a:t>
              </a:r>
            </a:p>
          </p:txBody>
        </p:sp>
        <p:sp>
          <p:nvSpPr>
            <p:cNvPr id="16" name="TextBox 15">
              <a:extLst>
                <a:ext uri="{FF2B5EF4-FFF2-40B4-BE49-F238E27FC236}">
                  <a16:creationId xmlns:a16="http://schemas.microsoft.com/office/drawing/2014/main" id="{12A67F45-A181-2C56-A751-2403AD6EC9A7}"/>
                </a:ext>
              </a:extLst>
            </p:cNvPr>
            <p:cNvSpPr txBox="1"/>
            <p:nvPr/>
          </p:nvSpPr>
          <p:spPr>
            <a:xfrm>
              <a:off x="1440493" y="1971182"/>
              <a:ext cx="2283914" cy="292388"/>
            </a:xfrm>
            <a:prstGeom prst="rect">
              <a:avLst/>
            </a:prstGeom>
            <a:solidFill>
              <a:schemeClr val="bg1"/>
            </a:solidFill>
          </p:spPr>
          <p:txBody>
            <a:bodyPr wrap="square" rtlCol="0">
              <a:spAutoFit/>
            </a:bodyPr>
            <a:lstStyle/>
            <a:p>
              <a:pPr algn="r"/>
              <a:r>
                <a:rPr lang="en-US" sz="1300" dirty="0">
                  <a:solidFill>
                    <a:schemeClr val="tx1">
                      <a:lumMod val="65000"/>
                      <a:lumOff val="35000"/>
                    </a:schemeClr>
                  </a:solidFill>
                </a:rPr>
                <a:t>Ongoing Technical Review</a:t>
              </a:r>
            </a:p>
          </p:txBody>
        </p:sp>
        <p:sp>
          <p:nvSpPr>
            <p:cNvPr id="17" name="TextBox 16">
              <a:extLst>
                <a:ext uri="{FF2B5EF4-FFF2-40B4-BE49-F238E27FC236}">
                  <a16:creationId xmlns:a16="http://schemas.microsoft.com/office/drawing/2014/main" id="{AF7DE64B-E88D-1294-E4A6-52752395CF7C}"/>
                </a:ext>
              </a:extLst>
            </p:cNvPr>
            <p:cNvSpPr txBox="1"/>
            <p:nvPr/>
          </p:nvSpPr>
          <p:spPr>
            <a:xfrm>
              <a:off x="3238921" y="1250397"/>
              <a:ext cx="2283914" cy="292388"/>
            </a:xfrm>
            <a:prstGeom prst="rect">
              <a:avLst/>
            </a:prstGeom>
            <a:solidFill>
              <a:schemeClr val="bg1"/>
            </a:solidFill>
          </p:spPr>
          <p:txBody>
            <a:bodyPr wrap="square" rtlCol="0">
              <a:spAutoFit/>
            </a:bodyPr>
            <a:lstStyle/>
            <a:p>
              <a:pPr algn="r"/>
              <a:r>
                <a:rPr lang="en-US" sz="1300" dirty="0">
                  <a:solidFill>
                    <a:schemeClr val="tx1">
                      <a:lumMod val="65000"/>
                      <a:lumOff val="35000"/>
                    </a:schemeClr>
                  </a:solidFill>
                </a:rPr>
                <a:t>Project Handoff</a:t>
              </a:r>
            </a:p>
          </p:txBody>
        </p:sp>
      </p:grpSp>
    </p:spTree>
    <p:extLst>
      <p:ext uri="{BB962C8B-B14F-4D97-AF65-F5344CB8AC3E}">
        <p14:creationId xmlns:p14="http://schemas.microsoft.com/office/powerpoint/2010/main" val="209628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spaces and outcomes</a:t>
            </a:r>
          </a:p>
        </p:txBody>
      </p:sp>
      <p:sp>
        <p:nvSpPr>
          <p:cNvPr id="33" name="Rectangle 32"/>
          <p:cNvSpPr/>
          <p:nvPr/>
        </p:nvSpPr>
        <p:spPr>
          <a:xfrm>
            <a:off x="9700687" y="4634709"/>
            <a:ext cx="2011680" cy="1375980"/>
          </a:xfrm>
          <a:prstGeom prst="rect">
            <a:avLst/>
          </a:prstGeom>
          <a:solidFill>
            <a:schemeClr val="accent5">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prstClr val="white"/>
                </a:solidFill>
                <a:effectLst>
                  <a:outerShdw blurRad="38100" dist="38100" dir="2700000" algn="tl">
                    <a:srgbClr val="000000">
                      <a:alpha val="43137"/>
                    </a:srgbClr>
                  </a:outerShdw>
                </a:effectLst>
              </a:rPr>
              <a:t>Sustainable fuels and chemicals</a:t>
            </a:r>
          </a:p>
        </p:txBody>
      </p:sp>
      <p:pic>
        <p:nvPicPr>
          <p:cNvPr id="34" name="Picture 33"/>
          <p:cNvPicPr>
            <a:picLocks noChangeAspect="1"/>
          </p:cNvPicPr>
          <p:nvPr/>
        </p:nvPicPr>
        <p:blipFill>
          <a:blip r:embed="rId2"/>
          <a:stretch>
            <a:fillRect/>
          </a:stretch>
        </p:blipFill>
        <p:spPr>
          <a:xfrm>
            <a:off x="5088961" y="1098085"/>
            <a:ext cx="2008124" cy="4912604"/>
          </a:xfrm>
          <a:prstGeom prst="rect">
            <a:avLst/>
          </a:prstGeom>
        </p:spPr>
      </p:pic>
      <p:sp>
        <p:nvSpPr>
          <p:cNvPr id="35" name="Rectangle 34"/>
          <p:cNvSpPr/>
          <p:nvPr/>
        </p:nvSpPr>
        <p:spPr>
          <a:xfrm>
            <a:off x="5079689" y="4647234"/>
            <a:ext cx="2011680" cy="1356189"/>
          </a:xfrm>
          <a:prstGeom prst="rect">
            <a:avLst/>
          </a:prstGeom>
          <a:solidFill>
            <a:schemeClr val="accent5">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prstClr val="white"/>
                </a:solidFill>
                <a:effectLst>
                  <a:outerShdw blurRad="38100" dist="38100" dir="2700000" algn="tl">
                    <a:srgbClr val="000000">
                      <a:alpha val="43137"/>
                    </a:srgbClr>
                  </a:outerShdw>
                </a:effectLst>
              </a:rPr>
              <a:t>Resiliency to climate impacts</a:t>
            </a:r>
          </a:p>
        </p:txBody>
      </p:sp>
      <p:pic>
        <p:nvPicPr>
          <p:cNvPr id="6" name="Picture 5" descr="002a01c36673$eb569ca0$6901a8c0@videotron">
            <a:extLst>
              <a:ext uri="{FF2B5EF4-FFF2-40B4-BE49-F238E27FC236}">
                <a16:creationId xmlns:a16="http://schemas.microsoft.com/office/drawing/2014/main" id="{7B8698A7-A085-96E7-4714-92EBB827DAA8}"/>
              </a:ext>
            </a:extLst>
          </p:cNvPr>
          <p:cNvPicPr>
            <a:picLocks noChangeAspect="1" noChangeArrowheads="1"/>
          </p:cNvPicPr>
          <p:nvPr/>
        </p:nvPicPr>
        <p:blipFill>
          <a:blip r:embed="rId3" cstate="print"/>
          <a:srcRect l="40607" r="24150" b="26457"/>
          <a:stretch>
            <a:fillRect/>
          </a:stretch>
        </p:blipFill>
        <p:spPr bwMode="auto">
          <a:xfrm>
            <a:off x="2721897" y="1098086"/>
            <a:ext cx="2008124" cy="3568114"/>
          </a:xfrm>
          <a:prstGeom prst="rect">
            <a:avLst/>
          </a:prstGeom>
          <a:noFill/>
          <a:ln w="9525">
            <a:noFill/>
            <a:miter lim="800000"/>
            <a:headEnd/>
            <a:tailEnd/>
          </a:ln>
          <a:effectLst>
            <a:outerShdw blurRad="190500" dist="38100" dir="2700000" algn="tl" rotWithShape="0">
              <a:prstClr val="black">
                <a:alpha val="40000"/>
              </a:prstClr>
            </a:outerShdw>
            <a:softEdge rad="0"/>
          </a:effectLst>
        </p:spPr>
      </p:pic>
      <p:sp>
        <p:nvSpPr>
          <p:cNvPr id="7" name="Rectangle 6">
            <a:extLst>
              <a:ext uri="{FF2B5EF4-FFF2-40B4-BE49-F238E27FC236}">
                <a16:creationId xmlns:a16="http://schemas.microsoft.com/office/drawing/2014/main" id="{851EC7EE-D6CC-257E-D29E-B027553962B3}"/>
              </a:ext>
            </a:extLst>
          </p:cNvPr>
          <p:cNvSpPr/>
          <p:nvPr/>
        </p:nvSpPr>
        <p:spPr>
          <a:xfrm>
            <a:off x="2721548" y="4666199"/>
            <a:ext cx="2008822" cy="133278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prstClr val="white"/>
                </a:solidFill>
                <a:effectLst>
                  <a:outerShdw blurRad="38100" dist="38100" dir="2700000" algn="tl">
                    <a:srgbClr val="000000">
                      <a:alpha val="43137"/>
                    </a:srgbClr>
                  </a:outerShdw>
                </a:effectLst>
              </a:rPr>
              <a:t>Low-cost carbon dioxide removal</a:t>
            </a:r>
          </a:p>
        </p:txBody>
      </p:sp>
      <p:pic>
        <p:nvPicPr>
          <p:cNvPr id="8" name="Picture 7">
            <a:extLst>
              <a:ext uri="{FF2B5EF4-FFF2-40B4-BE49-F238E27FC236}">
                <a16:creationId xmlns:a16="http://schemas.microsoft.com/office/drawing/2014/main" id="{E81BE846-0546-DC5C-A981-94AA7F2223F4}"/>
              </a:ext>
            </a:extLst>
          </p:cNvPr>
          <p:cNvPicPr>
            <a:picLocks noChangeAspect="1"/>
          </p:cNvPicPr>
          <p:nvPr/>
        </p:nvPicPr>
        <p:blipFill>
          <a:blip r:embed="rId4"/>
          <a:stretch>
            <a:fillRect/>
          </a:stretch>
        </p:blipFill>
        <p:spPr>
          <a:xfrm>
            <a:off x="7403109" y="1110611"/>
            <a:ext cx="2011679" cy="4882376"/>
          </a:xfrm>
          <a:prstGeom prst="rect">
            <a:avLst/>
          </a:prstGeom>
        </p:spPr>
      </p:pic>
      <p:sp>
        <p:nvSpPr>
          <p:cNvPr id="9" name="Rectangle 8">
            <a:extLst>
              <a:ext uri="{FF2B5EF4-FFF2-40B4-BE49-F238E27FC236}">
                <a16:creationId xmlns:a16="http://schemas.microsoft.com/office/drawing/2014/main" id="{AB77EECF-B07B-0A76-47C4-996E36D75E37}"/>
              </a:ext>
            </a:extLst>
          </p:cNvPr>
          <p:cNvSpPr/>
          <p:nvPr/>
        </p:nvSpPr>
        <p:spPr>
          <a:xfrm>
            <a:off x="7408319" y="4647234"/>
            <a:ext cx="2011680" cy="1356189"/>
          </a:xfrm>
          <a:prstGeom prst="rect">
            <a:avLst/>
          </a:prstGeom>
          <a:solidFill>
            <a:schemeClr val="accent5">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prstClr val="white"/>
                </a:solidFill>
                <a:effectLst>
                  <a:outerShdw blurRad="38100" dist="38100" dir="2700000" algn="tl">
                    <a:srgbClr val="000000">
                      <a:alpha val="43137"/>
                    </a:srgbClr>
                  </a:outerShdw>
                </a:effectLst>
              </a:rPr>
              <a:t>Improving climate predictions to reduce risk</a:t>
            </a:r>
          </a:p>
        </p:txBody>
      </p:sp>
      <p:pic>
        <p:nvPicPr>
          <p:cNvPr id="10" name="Picture 9">
            <a:extLst>
              <a:ext uri="{FF2B5EF4-FFF2-40B4-BE49-F238E27FC236}">
                <a16:creationId xmlns:a16="http://schemas.microsoft.com/office/drawing/2014/main" id="{1682F71A-34B0-8BF1-D242-95E6B15F7242}"/>
              </a:ext>
            </a:extLst>
          </p:cNvPr>
          <p:cNvPicPr>
            <a:picLocks noChangeAspect="1"/>
          </p:cNvPicPr>
          <p:nvPr/>
        </p:nvPicPr>
        <p:blipFill>
          <a:blip r:embed="rId5"/>
          <a:stretch>
            <a:fillRect/>
          </a:stretch>
        </p:blipFill>
        <p:spPr>
          <a:xfrm>
            <a:off x="9700687" y="1098085"/>
            <a:ext cx="2011680" cy="3556414"/>
          </a:xfrm>
          <a:prstGeom prst="rect">
            <a:avLst/>
          </a:prstGeom>
        </p:spPr>
      </p:pic>
      <p:pic>
        <p:nvPicPr>
          <p:cNvPr id="3" name="Picture 2">
            <a:extLst>
              <a:ext uri="{FF2B5EF4-FFF2-40B4-BE49-F238E27FC236}">
                <a16:creationId xmlns:a16="http://schemas.microsoft.com/office/drawing/2014/main" id="{99238134-3E7C-4308-3917-262F05C73D0C}"/>
              </a:ext>
            </a:extLst>
          </p:cNvPr>
          <p:cNvPicPr>
            <a:picLocks noChangeAspect="1"/>
          </p:cNvPicPr>
          <p:nvPr/>
        </p:nvPicPr>
        <p:blipFill>
          <a:blip r:embed="rId6"/>
          <a:stretch>
            <a:fillRect/>
          </a:stretch>
        </p:blipFill>
        <p:spPr>
          <a:xfrm>
            <a:off x="352083" y="1098085"/>
            <a:ext cx="2008125" cy="1820479"/>
          </a:xfrm>
          <a:prstGeom prst="rect">
            <a:avLst/>
          </a:prstGeom>
        </p:spPr>
      </p:pic>
      <p:pic>
        <p:nvPicPr>
          <p:cNvPr id="4" name="Picture 4" descr="Image result for vertical farming">
            <a:extLst>
              <a:ext uri="{FF2B5EF4-FFF2-40B4-BE49-F238E27FC236}">
                <a16:creationId xmlns:a16="http://schemas.microsoft.com/office/drawing/2014/main" id="{348455E7-BF8F-777C-705B-C03FECDA8F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770" y="2918565"/>
            <a:ext cx="2008124" cy="30618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311C1D2-E4DE-40E5-4774-EEE38860787B}"/>
              </a:ext>
            </a:extLst>
          </p:cNvPr>
          <p:cNvSpPr/>
          <p:nvPr/>
        </p:nvSpPr>
        <p:spPr>
          <a:xfrm>
            <a:off x="326120" y="4639985"/>
            <a:ext cx="2034089" cy="1340477"/>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effectLst>
                  <a:outerShdw blurRad="38100" dist="38100" dir="2700000" algn="tl">
                    <a:srgbClr val="000000">
                      <a:alpha val="43137"/>
                    </a:srgbClr>
                  </a:outerShdw>
                </a:effectLst>
              </a:rPr>
              <a:t>Sustainable food and agriculture</a:t>
            </a:r>
          </a:p>
        </p:txBody>
      </p:sp>
    </p:spTree>
    <p:extLst>
      <p:ext uri="{BB962C8B-B14F-4D97-AF65-F5344CB8AC3E}">
        <p14:creationId xmlns:p14="http://schemas.microsoft.com/office/powerpoint/2010/main" val="2009561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963F70-DB37-7940-9248-C223746CFD13}"/>
              </a:ext>
            </a:extLst>
          </p:cNvPr>
          <p:cNvSpPr/>
          <p:nvPr/>
        </p:nvSpPr>
        <p:spPr>
          <a:xfrm rot="5400000">
            <a:off x="5151782" y="-5151782"/>
            <a:ext cx="1888433" cy="12192002"/>
          </a:xfrm>
          <a:prstGeom prst="rect">
            <a:avLst/>
          </a:prstGeom>
          <a:gradFill>
            <a:gsLst>
              <a:gs pos="45000">
                <a:schemeClr val="tx1">
                  <a:lumMod val="75000"/>
                  <a:lumOff val="25000"/>
                </a:schemeClr>
              </a:gs>
              <a:gs pos="0">
                <a:schemeClr val="tx1">
                  <a:lumMod val="50000"/>
                  <a:lumOff val="50000"/>
                </a:schemeClr>
              </a:gs>
              <a:gs pos="100000">
                <a:schemeClr val="tx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3DBC62-4165-08CB-8869-48C17A99A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20" y="326671"/>
            <a:ext cx="6128250" cy="12823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48C33E-73D0-D433-59B8-204CCFBC81FC}"/>
              </a:ext>
            </a:extLst>
          </p:cNvPr>
          <p:cNvSpPr txBox="1"/>
          <p:nvPr/>
        </p:nvSpPr>
        <p:spPr>
          <a:xfrm>
            <a:off x="3227345" y="3749395"/>
            <a:ext cx="5333013" cy="1740902"/>
          </a:xfrm>
          <a:prstGeom prst="rect">
            <a:avLst/>
          </a:prstGeom>
        </p:spPr>
        <p:txBody>
          <a:bodyPr vert="horz" wrap="none" lIns="91440" tIns="45720" rIns="91440" bIns="45720" rtlCol="0">
            <a:normAutofit/>
          </a:bodyPr>
          <a:lstStyle/>
          <a:p>
            <a:pPr algn="ctr"/>
            <a:r>
              <a:rPr lang="en-US" sz="3600" dirty="0">
                <a:solidFill>
                  <a:srgbClr val="000000"/>
                </a:solidFill>
              </a:rPr>
              <a:t>David M. Babson, Ph.D.</a:t>
            </a:r>
          </a:p>
          <a:p>
            <a:pPr algn="ctr"/>
            <a:r>
              <a:rPr lang="en-US" sz="2000" dirty="0">
                <a:solidFill>
                  <a:srgbClr val="000000"/>
                </a:solidFill>
              </a:rPr>
              <a:t>Executive Director | Climate Grand Challenges</a:t>
            </a:r>
          </a:p>
          <a:p>
            <a:pPr algn="ctr"/>
            <a:r>
              <a:rPr lang="en-US" sz="2000" dirty="0">
                <a:solidFill>
                  <a:srgbClr val="000000"/>
                </a:solidFill>
              </a:rPr>
              <a:t>Massachusetts Institute of Technology</a:t>
            </a:r>
          </a:p>
          <a:p>
            <a:pPr algn="ctr"/>
            <a:r>
              <a:rPr lang="en-US" sz="2000" dirty="0">
                <a:solidFill>
                  <a:srgbClr val="000000"/>
                </a:solidFill>
              </a:rPr>
              <a:t>o. (617) 258-0608 | </a:t>
            </a:r>
            <a:r>
              <a:rPr lang="en-US" sz="2000" u="sng" dirty="0">
                <a:hlinkClick r:id="rId3"/>
              </a:rPr>
              <a:t>dbabson@mit.edu</a:t>
            </a:r>
            <a:r>
              <a:rPr lang="en-US" sz="2000" dirty="0"/>
              <a:t> </a:t>
            </a:r>
          </a:p>
        </p:txBody>
      </p:sp>
      <p:sp>
        <p:nvSpPr>
          <p:cNvPr id="11" name="Title 1">
            <a:extLst>
              <a:ext uri="{FF2B5EF4-FFF2-40B4-BE49-F238E27FC236}">
                <a16:creationId xmlns:a16="http://schemas.microsoft.com/office/drawing/2014/main" id="{747B225F-5627-7075-EDB5-FE3CF130D4DB}"/>
              </a:ext>
            </a:extLst>
          </p:cNvPr>
          <p:cNvSpPr txBox="1">
            <a:spLocks/>
          </p:cNvSpPr>
          <p:nvPr/>
        </p:nvSpPr>
        <p:spPr>
          <a:xfrm>
            <a:off x="636051" y="2371758"/>
            <a:ext cx="10515600" cy="736847"/>
          </a:xfrm>
          <a:prstGeom prst="rect">
            <a:avLst/>
          </a:prstGeom>
        </p:spPr>
        <p:txBody>
          <a:bodyPr vert="horz" lIns="0" tIns="0" rIns="0" bIns="0" rtlCol="0" anchor="ctr">
            <a:normAutofit/>
          </a:bodyPr>
          <a:lstStyle>
            <a:lvl1pPr algn="l" defTabSz="457200" rtl="0" eaLnBrk="1" latinLnBrk="0" hangingPunct="1">
              <a:spcBef>
                <a:spcPct val="0"/>
              </a:spcBef>
              <a:buNone/>
              <a:defRPr sz="3200" b="1" i="0" kern="1200">
                <a:solidFill>
                  <a:schemeClr val="tx1"/>
                </a:solidFill>
                <a:latin typeface="Titillium Web" panose="00000500000000000000" pitchFamily="2" charset="0"/>
                <a:ea typeface="+mj-ea"/>
                <a:cs typeface="Titillium Web" panose="00000500000000000000" pitchFamily="2" charset="0"/>
              </a:defRPr>
            </a:lvl1pPr>
          </a:lstStyle>
          <a:p>
            <a:pPr algn="ctr"/>
            <a:r>
              <a:rPr lang="en-US" sz="4000"/>
              <a:t>Thanks for having me!</a:t>
            </a:r>
            <a:endParaRPr lang="en-US" sz="4000" dirty="0"/>
          </a:p>
        </p:txBody>
      </p:sp>
    </p:spTree>
    <p:extLst>
      <p:ext uri="{BB962C8B-B14F-4D97-AF65-F5344CB8AC3E}">
        <p14:creationId xmlns:p14="http://schemas.microsoft.com/office/powerpoint/2010/main" val="200661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975E-531F-7040-9E3B-4782A5061F31}"/>
              </a:ext>
            </a:extLst>
          </p:cNvPr>
          <p:cNvSpPr>
            <a:spLocks noGrp="1"/>
          </p:cNvSpPr>
          <p:nvPr>
            <p:ph type="title"/>
          </p:nvPr>
        </p:nvSpPr>
        <p:spPr/>
        <p:txBody>
          <a:bodyPr>
            <a:normAutofit/>
          </a:bodyPr>
          <a:lstStyle/>
          <a:p>
            <a:r>
              <a:rPr lang="en-US" dirty="0"/>
              <a:t>Paradigm shift</a:t>
            </a:r>
          </a:p>
        </p:txBody>
      </p:sp>
      <p:sp>
        <p:nvSpPr>
          <p:cNvPr id="8" name="TextBox 7">
            <a:extLst>
              <a:ext uri="{FF2B5EF4-FFF2-40B4-BE49-F238E27FC236}">
                <a16:creationId xmlns:a16="http://schemas.microsoft.com/office/drawing/2014/main" id="{B0EB4B66-CFB0-1941-AEAB-ED2236A2407F}"/>
              </a:ext>
            </a:extLst>
          </p:cNvPr>
          <p:cNvSpPr txBox="1"/>
          <p:nvPr/>
        </p:nvSpPr>
        <p:spPr>
          <a:xfrm>
            <a:off x="159958" y="1325764"/>
            <a:ext cx="5658952" cy="461665"/>
          </a:xfrm>
          <a:prstGeom prst="rect">
            <a:avLst/>
          </a:prstGeom>
          <a:solidFill>
            <a:schemeClr val="accent6"/>
          </a:solidFill>
          <a:ln>
            <a:solidFill>
              <a:srgbClr val="0C631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b="1" dirty="0"/>
              <a:t>Traditional Agriculture</a:t>
            </a:r>
          </a:p>
        </p:txBody>
      </p:sp>
      <p:sp>
        <p:nvSpPr>
          <p:cNvPr id="9" name="TextBox 8">
            <a:extLst>
              <a:ext uri="{FF2B5EF4-FFF2-40B4-BE49-F238E27FC236}">
                <a16:creationId xmlns:a16="http://schemas.microsoft.com/office/drawing/2014/main" id="{6905974C-ED05-3840-B776-6C055CFC12C4}"/>
              </a:ext>
            </a:extLst>
          </p:cNvPr>
          <p:cNvSpPr txBox="1"/>
          <p:nvPr/>
        </p:nvSpPr>
        <p:spPr>
          <a:xfrm>
            <a:off x="5929748" y="1325764"/>
            <a:ext cx="5721925" cy="461665"/>
          </a:xfrm>
          <a:prstGeom prst="rect">
            <a:avLst/>
          </a:prstGeom>
          <a:solidFill>
            <a:schemeClr val="accent6"/>
          </a:solidFill>
          <a:ln>
            <a:solidFill>
              <a:srgbClr val="0C631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b="1" dirty="0"/>
              <a:t>Zero-land Agriculture</a:t>
            </a:r>
          </a:p>
        </p:txBody>
      </p:sp>
      <p:pic>
        <p:nvPicPr>
          <p:cNvPr id="1026" name="Picture 2" descr="Corn Field Stock Photos, Pictures &amp; Royalty-Free Images - iStock">
            <a:extLst>
              <a:ext uri="{FF2B5EF4-FFF2-40B4-BE49-F238E27FC236}">
                <a16:creationId xmlns:a16="http://schemas.microsoft.com/office/drawing/2014/main" id="{AC6FF907-7530-3C44-A4CA-8FD5121F0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36" y="1978544"/>
            <a:ext cx="2662989" cy="17753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rn | History, Cultivation, Uses, &amp; Description | Britannica">
            <a:extLst>
              <a:ext uri="{FF2B5EF4-FFF2-40B4-BE49-F238E27FC236}">
                <a16:creationId xmlns:a16="http://schemas.microsoft.com/office/drawing/2014/main" id="{644E9962-0AC4-2848-81FD-C4977A9CC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229" y="1978543"/>
            <a:ext cx="2370150" cy="177532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3C22F1C-EDD9-6C45-DB89-30A8EE085709}"/>
              </a:ext>
            </a:extLst>
          </p:cNvPr>
          <p:cNvSpPr/>
          <p:nvPr/>
        </p:nvSpPr>
        <p:spPr>
          <a:xfrm>
            <a:off x="2667870" y="982465"/>
            <a:ext cx="6302079" cy="345171"/>
          </a:xfrm>
          <a:prstGeom prst="rightArrow">
            <a:avLst/>
          </a:prstGeom>
          <a:gradFill flip="none" rotWithShape="1">
            <a:gsLst>
              <a:gs pos="100000">
                <a:schemeClr val="accent6"/>
              </a:gs>
              <a:gs pos="2000">
                <a:schemeClr val="accent2">
                  <a:tint val="44500"/>
                  <a:satMod val="160000"/>
                </a:schemeClr>
              </a:gs>
              <a:gs pos="100000">
                <a:schemeClr val="accent2">
                  <a:tint val="23500"/>
                  <a:satMod val="160000"/>
                </a:schemeClr>
              </a:gs>
            </a:gsLst>
            <a:lin ang="135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0E10390-19D1-0DFA-CC09-19C626CB414F}"/>
              </a:ext>
            </a:extLst>
          </p:cNvPr>
          <p:cNvSpPr txBox="1"/>
          <p:nvPr/>
        </p:nvSpPr>
        <p:spPr>
          <a:xfrm>
            <a:off x="6144266" y="4787198"/>
            <a:ext cx="5046574" cy="954107"/>
          </a:xfrm>
          <a:prstGeom prst="rect">
            <a:avLst/>
          </a:prstGeom>
          <a:noFill/>
        </p:spPr>
        <p:txBody>
          <a:bodyPr wrap="none" rtlCol="0">
            <a:spAutoFit/>
          </a:bodyPr>
          <a:lstStyle/>
          <a:p>
            <a:pPr algn="ctr"/>
            <a:r>
              <a:rPr lang="en-US" sz="2800" dirty="0">
                <a:solidFill>
                  <a:prstClr val="black"/>
                </a:solidFill>
              </a:rPr>
              <a:t>Vertical Agriculture &amp;</a:t>
            </a:r>
          </a:p>
          <a:p>
            <a:pPr algn="ctr"/>
            <a:r>
              <a:rPr lang="en-US" sz="2800" dirty="0">
                <a:solidFill>
                  <a:prstClr val="black"/>
                </a:solidFill>
              </a:rPr>
              <a:t>Engineered Urban Ecosystems</a:t>
            </a:r>
          </a:p>
        </p:txBody>
      </p:sp>
      <p:pic>
        <p:nvPicPr>
          <p:cNvPr id="4" name="Picture 3">
            <a:extLst>
              <a:ext uri="{FF2B5EF4-FFF2-40B4-BE49-F238E27FC236}">
                <a16:creationId xmlns:a16="http://schemas.microsoft.com/office/drawing/2014/main" id="{74D0E4B4-FC65-DA3C-6799-0EF1ED1F0C96}"/>
              </a:ext>
            </a:extLst>
          </p:cNvPr>
          <p:cNvPicPr>
            <a:picLocks noChangeAspect="1"/>
          </p:cNvPicPr>
          <p:nvPr/>
        </p:nvPicPr>
        <p:blipFill>
          <a:blip r:embed="rId5"/>
          <a:stretch>
            <a:fillRect/>
          </a:stretch>
        </p:blipFill>
        <p:spPr>
          <a:xfrm>
            <a:off x="5929748" y="1907353"/>
            <a:ext cx="3189200" cy="2624891"/>
          </a:xfrm>
          <a:prstGeom prst="rect">
            <a:avLst/>
          </a:prstGeom>
          <a:effectLst>
            <a:softEdge rad="152400"/>
          </a:effectLst>
        </p:spPr>
      </p:pic>
      <p:pic>
        <p:nvPicPr>
          <p:cNvPr id="7" name="Picture 4" descr="Image result for vertical farming">
            <a:extLst>
              <a:ext uri="{FF2B5EF4-FFF2-40B4-BE49-F238E27FC236}">
                <a16:creationId xmlns:a16="http://schemas.microsoft.com/office/drawing/2014/main" id="{B5EBC5C3-238E-12A6-20CE-35BF0520A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8220" y="1850113"/>
            <a:ext cx="2883454" cy="2723146"/>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9856996-DFD3-3081-C91F-6122BFE2087F}"/>
              </a:ext>
            </a:extLst>
          </p:cNvPr>
          <p:cNvPicPr>
            <a:picLocks noChangeAspect="1"/>
          </p:cNvPicPr>
          <p:nvPr/>
        </p:nvPicPr>
        <p:blipFill>
          <a:blip r:embed="rId7"/>
          <a:stretch>
            <a:fillRect/>
          </a:stretch>
        </p:blipFill>
        <p:spPr>
          <a:xfrm>
            <a:off x="1336375" y="3783748"/>
            <a:ext cx="2662989" cy="1834123"/>
          </a:xfrm>
          <a:prstGeom prst="rect">
            <a:avLst/>
          </a:prstGeom>
        </p:spPr>
      </p:pic>
    </p:spTree>
    <p:extLst>
      <p:ext uri="{BB962C8B-B14F-4D97-AF65-F5344CB8AC3E}">
        <p14:creationId xmlns:p14="http://schemas.microsoft.com/office/powerpoint/2010/main" val="993246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975E-531F-7040-9E3B-4782A5061F31}"/>
              </a:ext>
            </a:extLst>
          </p:cNvPr>
          <p:cNvSpPr>
            <a:spLocks noGrp="1"/>
          </p:cNvSpPr>
          <p:nvPr>
            <p:ph type="title"/>
          </p:nvPr>
        </p:nvSpPr>
        <p:spPr/>
        <p:txBody>
          <a:bodyPr>
            <a:normAutofit/>
          </a:bodyPr>
          <a:lstStyle/>
          <a:p>
            <a:r>
              <a:rPr lang="en-US" dirty="0"/>
              <a:t>Paradigm shift</a:t>
            </a:r>
          </a:p>
        </p:txBody>
      </p:sp>
      <p:sp>
        <p:nvSpPr>
          <p:cNvPr id="6" name="TextBox 5">
            <a:extLst>
              <a:ext uri="{FF2B5EF4-FFF2-40B4-BE49-F238E27FC236}">
                <a16:creationId xmlns:a16="http://schemas.microsoft.com/office/drawing/2014/main" id="{6D4F1038-A452-CC40-9C32-59DD9D324341}"/>
              </a:ext>
            </a:extLst>
          </p:cNvPr>
          <p:cNvSpPr txBox="1"/>
          <p:nvPr/>
        </p:nvSpPr>
        <p:spPr>
          <a:xfrm>
            <a:off x="290118" y="1806054"/>
            <a:ext cx="5398631" cy="923330"/>
          </a:xfrm>
          <a:prstGeom prst="rect">
            <a:avLst/>
          </a:prstGeom>
          <a:noFill/>
        </p:spPr>
        <p:txBody>
          <a:bodyPr wrap="square" rtlCol="0">
            <a:spAutoFit/>
          </a:bodyPr>
          <a:lstStyle/>
          <a:p>
            <a:r>
              <a:rPr lang="en-US" dirty="0"/>
              <a:t>A bioeconomy that optimizes for energy product recovery and </a:t>
            </a:r>
            <a:r>
              <a:rPr lang="en-US" dirty="0">
                <a:highlight>
                  <a:srgbClr val="00FFFF"/>
                </a:highlight>
              </a:rPr>
              <a:t>offers carbon reductions by displacing petroleum</a:t>
            </a:r>
          </a:p>
        </p:txBody>
      </p:sp>
      <p:sp>
        <p:nvSpPr>
          <p:cNvPr id="8" name="TextBox 7">
            <a:extLst>
              <a:ext uri="{FF2B5EF4-FFF2-40B4-BE49-F238E27FC236}">
                <a16:creationId xmlns:a16="http://schemas.microsoft.com/office/drawing/2014/main" id="{B0EB4B66-CFB0-1941-AEAB-ED2236A2407F}"/>
              </a:ext>
            </a:extLst>
          </p:cNvPr>
          <p:cNvSpPr txBox="1"/>
          <p:nvPr/>
        </p:nvSpPr>
        <p:spPr>
          <a:xfrm>
            <a:off x="159958" y="1325764"/>
            <a:ext cx="5658952" cy="461665"/>
          </a:xfrm>
          <a:prstGeom prst="rect">
            <a:avLst/>
          </a:prstGeom>
          <a:solidFill>
            <a:schemeClr val="accent6"/>
          </a:solidFill>
          <a:ln>
            <a:solidFill>
              <a:srgbClr val="0C631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b="1" dirty="0"/>
              <a:t>Bioenergy Bioeconomy</a:t>
            </a:r>
          </a:p>
        </p:txBody>
      </p:sp>
      <p:sp>
        <p:nvSpPr>
          <p:cNvPr id="9" name="TextBox 8">
            <a:extLst>
              <a:ext uri="{FF2B5EF4-FFF2-40B4-BE49-F238E27FC236}">
                <a16:creationId xmlns:a16="http://schemas.microsoft.com/office/drawing/2014/main" id="{6905974C-ED05-3840-B776-6C055CFC12C4}"/>
              </a:ext>
            </a:extLst>
          </p:cNvPr>
          <p:cNvSpPr txBox="1"/>
          <p:nvPr/>
        </p:nvSpPr>
        <p:spPr>
          <a:xfrm>
            <a:off x="5929748" y="1325764"/>
            <a:ext cx="5721925" cy="461665"/>
          </a:xfrm>
          <a:prstGeom prst="rect">
            <a:avLst/>
          </a:prstGeom>
          <a:solidFill>
            <a:schemeClr val="accent6"/>
          </a:solidFill>
          <a:ln>
            <a:solidFill>
              <a:srgbClr val="0C631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b="1" dirty="0"/>
              <a:t>Drawdown Bioeconomy</a:t>
            </a:r>
          </a:p>
        </p:txBody>
      </p:sp>
      <p:pic>
        <p:nvPicPr>
          <p:cNvPr id="1026" name="Picture 2" descr="Corn Field Stock Photos, Pictures &amp; Royalty-Free Images - iStock">
            <a:extLst>
              <a:ext uri="{FF2B5EF4-FFF2-40B4-BE49-F238E27FC236}">
                <a16:creationId xmlns:a16="http://schemas.microsoft.com/office/drawing/2014/main" id="{AC6FF907-7530-3C44-A4CA-8FD5121F0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44" y="2937169"/>
            <a:ext cx="2662989" cy="1775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thanol | Podcast | Chemistry World">
            <a:extLst>
              <a:ext uri="{FF2B5EF4-FFF2-40B4-BE49-F238E27FC236}">
                <a16:creationId xmlns:a16="http://schemas.microsoft.com/office/drawing/2014/main" id="{0A1C0CDE-8373-3848-A93A-F4CE3BCB5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674" y="4128617"/>
            <a:ext cx="2525270" cy="2022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NICUM VIRGATUM (Switchgrass) 2&quot; Plug - Native Plants">
            <a:extLst>
              <a:ext uri="{FF2B5EF4-FFF2-40B4-BE49-F238E27FC236}">
                <a16:creationId xmlns:a16="http://schemas.microsoft.com/office/drawing/2014/main" id="{8BFED139-994E-0142-AF10-3B6238F74F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384" y="2274615"/>
            <a:ext cx="2525270" cy="25252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6D93D61-5128-0B4D-823D-BCCBD33559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71909" y="4484816"/>
            <a:ext cx="2842475" cy="1629010"/>
          </a:xfrm>
          <a:prstGeom prst="rect">
            <a:avLst/>
          </a:prstGeom>
        </p:spPr>
      </p:pic>
      <p:sp>
        <p:nvSpPr>
          <p:cNvPr id="16" name="TextBox 15">
            <a:extLst>
              <a:ext uri="{FF2B5EF4-FFF2-40B4-BE49-F238E27FC236}">
                <a16:creationId xmlns:a16="http://schemas.microsoft.com/office/drawing/2014/main" id="{D7176B86-2327-8248-AF5A-41A1B0A124AE}"/>
              </a:ext>
            </a:extLst>
          </p:cNvPr>
          <p:cNvSpPr txBox="1"/>
          <p:nvPr/>
        </p:nvSpPr>
        <p:spPr>
          <a:xfrm>
            <a:off x="6096000" y="1806054"/>
            <a:ext cx="5280119" cy="923330"/>
          </a:xfrm>
          <a:prstGeom prst="rect">
            <a:avLst/>
          </a:prstGeom>
          <a:noFill/>
        </p:spPr>
        <p:txBody>
          <a:bodyPr wrap="square" rtlCol="0">
            <a:spAutoFit/>
          </a:bodyPr>
          <a:lstStyle/>
          <a:p>
            <a:r>
              <a:rPr lang="en-US" dirty="0"/>
              <a:t>A bioeconomy that optimizes for carbon drawdown and </a:t>
            </a:r>
            <a:r>
              <a:rPr lang="en-US" dirty="0">
                <a:highlight>
                  <a:srgbClr val="00FFFF"/>
                </a:highlight>
              </a:rPr>
              <a:t>offers energy reductions by displacing DAC</a:t>
            </a:r>
          </a:p>
        </p:txBody>
      </p:sp>
      <p:pic>
        <p:nvPicPr>
          <p:cNvPr id="1032" name="Picture 8" descr="Poplar Tree Farm - Business &amp; Industry Photos - Don - Slackwater (">
            <a:extLst>
              <a:ext uri="{FF2B5EF4-FFF2-40B4-BE49-F238E27FC236}">
                <a16:creationId xmlns:a16="http://schemas.microsoft.com/office/drawing/2014/main" id="{862E510C-D333-6C4F-8877-D7F940D9AF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4384" y="2643177"/>
            <a:ext cx="2451090" cy="17258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rn | History, Cultivation, Uses, &amp; Description | Britannica">
            <a:extLst>
              <a:ext uri="{FF2B5EF4-FFF2-40B4-BE49-F238E27FC236}">
                <a16:creationId xmlns:a16="http://schemas.microsoft.com/office/drawing/2014/main" id="{644E9962-0AC4-2848-81FD-C4977A9CC7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6908" y="2938206"/>
            <a:ext cx="2142072" cy="160448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3C22F1C-EDD9-6C45-DB89-30A8EE085709}"/>
              </a:ext>
            </a:extLst>
          </p:cNvPr>
          <p:cNvSpPr/>
          <p:nvPr/>
        </p:nvSpPr>
        <p:spPr>
          <a:xfrm>
            <a:off x="2667870" y="982465"/>
            <a:ext cx="6302079" cy="345171"/>
          </a:xfrm>
          <a:prstGeom prst="rightArrow">
            <a:avLst/>
          </a:prstGeom>
          <a:gradFill flip="none" rotWithShape="1">
            <a:gsLst>
              <a:gs pos="100000">
                <a:schemeClr val="accent6"/>
              </a:gs>
              <a:gs pos="2000">
                <a:schemeClr val="accent2">
                  <a:tint val="44500"/>
                  <a:satMod val="160000"/>
                </a:schemeClr>
              </a:gs>
              <a:gs pos="100000">
                <a:schemeClr val="accent2">
                  <a:tint val="23500"/>
                  <a:satMod val="160000"/>
                </a:schemeClr>
              </a:gs>
            </a:gsLst>
            <a:lin ang="135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2" descr="Image result for biochar">
            <a:extLst>
              <a:ext uri="{FF2B5EF4-FFF2-40B4-BE49-F238E27FC236}">
                <a16:creationId xmlns:a16="http://schemas.microsoft.com/office/drawing/2014/main" id="{2FBCA1BC-89F6-6401-1206-BA926A866B0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252986" y="4481565"/>
            <a:ext cx="2612570" cy="1743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oshiba ESS commission Japan's first large-scale BECCS plant | Bioenergy  International">
            <a:extLst>
              <a:ext uri="{FF2B5EF4-FFF2-40B4-BE49-F238E27FC236}">
                <a16:creationId xmlns:a16="http://schemas.microsoft.com/office/drawing/2014/main" id="{E9132C5F-39AD-9008-8906-1913981C3B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1762" y="3732017"/>
            <a:ext cx="2080734" cy="1621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01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902" y="113746"/>
            <a:ext cx="10802813" cy="824352"/>
          </a:xfrm>
        </p:spPr>
        <p:txBody>
          <a:bodyPr>
            <a:normAutofit/>
          </a:bodyPr>
          <a:lstStyle/>
          <a:p>
            <a:r>
              <a:rPr lang="en-US" sz="2800" dirty="0"/>
              <a:t>Because of inaction, all paths to 2°C now go through zero</a:t>
            </a:r>
          </a:p>
        </p:txBody>
      </p:sp>
      <p:sp>
        <p:nvSpPr>
          <p:cNvPr id="7" name="TextBox 6"/>
          <p:cNvSpPr txBox="1"/>
          <p:nvPr/>
        </p:nvSpPr>
        <p:spPr>
          <a:xfrm>
            <a:off x="1209421" y="6313367"/>
            <a:ext cx="9716600" cy="292388"/>
          </a:xfrm>
          <a:prstGeom prst="rect">
            <a:avLst/>
          </a:prstGeom>
          <a:noFill/>
        </p:spPr>
        <p:txBody>
          <a:bodyPr wrap="square" rtlCol="0">
            <a:spAutoFit/>
          </a:bodyPr>
          <a:lstStyle/>
          <a:p>
            <a:r>
              <a:rPr lang="en-US" sz="1300" dirty="0"/>
              <a:t>National Academy of Sciences. </a:t>
            </a:r>
            <a:r>
              <a:rPr lang="en-US" sz="1300" i="1" dirty="0"/>
              <a:t>Negative Emissions Technologies and Reliable Sequestration: A Research Agenda. </a:t>
            </a:r>
            <a:r>
              <a:rPr lang="en-US" sz="1300" dirty="0"/>
              <a:t>2019. p. 3</a:t>
            </a:r>
            <a:endParaRPr lang="en-US" sz="1300" i="1" dirty="0"/>
          </a:p>
        </p:txBody>
      </p:sp>
      <p:pic>
        <p:nvPicPr>
          <p:cNvPr id="8" name="Content Placeholder 7">
            <a:extLst>
              <a:ext uri="{FF2B5EF4-FFF2-40B4-BE49-F238E27FC236}">
                <a16:creationId xmlns:a16="http://schemas.microsoft.com/office/drawing/2014/main" id="{447F7721-8383-314F-8161-EED65E3DD836}"/>
              </a:ext>
            </a:extLst>
          </p:cNvPr>
          <p:cNvPicPr>
            <a:picLocks noGrp="1" noChangeAspect="1"/>
          </p:cNvPicPr>
          <p:nvPr>
            <p:ph idx="1"/>
          </p:nvPr>
        </p:nvPicPr>
        <p:blipFill>
          <a:blip r:embed="rId2"/>
          <a:stretch>
            <a:fillRect/>
          </a:stretch>
        </p:blipFill>
        <p:spPr>
          <a:xfrm>
            <a:off x="1209420" y="1085429"/>
            <a:ext cx="9716600" cy="5148072"/>
          </a:xfrm>
          <a:prstGeom prst="rect">
            <a:avLst/>
          </a:prstGeom>
        </p:spPr>
      </p:pic>
    </p:spTree>
    <p:extLst>
      <p:ext uri="{BB962C8B-B14F-4D97-AF65-F5344CB8AC3E}">
        <p14:creationId xmlns:p14="http://schemas.microsoft.com/office/powerpoint/2010/main" val="3404227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4F9A7FDF-0ADC-9C47-8EC7-9C9E7384E9F3}"/>
              </a:ext>
            </a:extLst>
          </p:cNvPr>
          <p:cNvSpPr>
            <a:spLocks noGrp="1"/>
          </p:cNvSpPr>
          <p:nvPr>
            <p:ph type="title"/>
          </p:nvPr>
        </p:nvSpPr>
        <p:spPr>
          <a:xfrm>
            <a:off x="447914" y="67341"/>
            <a:ext cx="11318023" cy="824352"/>
          </a:xfrm>
        </p:spPr>
        <p:txBody>
          <a:bodyPr/>
          <a:lstStyle/>
          <a:p>
            <a:r>
              <a:rPr lang="en-US" dirty="0"/>
              <a:t>Paradigm shift</a:t>
            </a:r>
          </a:p>
        </p:txBody>
      </p:sp>
      <p:sp>
        <p:nvSpPr>
          <p:cNvPr id="2" name="TextBox 1">
            <a:extLst>
              <a:ext uri="{FF2B5EF4-FFF2-40B4-BE49-F238E27FC236}">
                <a16:creationId xmlns:a16="http://schemas.microsoft.com/office/drawing/2014/main" id="{17500406-8FA4-7951-F426-A0C17859479F}"/>
              </a:ext>
            </a:extLst>
          </p:cNvPr>
          <p:cNvSpPr txBox="1"/>
          <p:nvPr/>
        </p:nvSpPr>
        <p:spPr>
          <a:xfrm>
            <a:off x="159958" y="1325764"/>
            <a:ext cx="5658952" cy="461665"/>
          </a:xfrm>
          <a:prstGeom prst="rect">
            <a:avLst/>
          </a:prstGeom>
          <a:solidFill>
            <a:schemeClr val="accent6"/>
          </a:solidFill>
          <a:ln>
            <a:solidFill>
              <a:srgbClr val="0C631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b="1" dirty="0"/>
              <a:t>Petroleum fuels</a:t>
            </a:r>
          </a:p>
        </p:txBody>
      </p:sp>
      <p:sp>
        <p:nvSpPr>
          <p:cNvPr id="4" name="TextBox 3">
            <a:extLst>
              <a:ext uri="{FF2B5EF4-FFF2-40B4-BE49-F238E27FC236}">
                <a16:creationId xmlns:a16="http://schemas.microsoft.com/office/drawing/2014/main" id="{A1ADD70A-DAB4-1F0A-1229-9B11B496BF74}"/>
              </a:ext>
            </a:extLst>
          </p:cNvPr>
          <p:cNvSpPr txBox="1"/>
          <p:nvPr/>
        </p:nvSpPr>
        <p:spPr>
          <a:xfrm>
            <a:off x="5929748" y="1325764"/>
            <a:ext cx="5721925" cy="461665"/>
          </a:xfrm>
          <a:prstGeom prst="rect">
            <a:avLst/>
          </a:prstGeom>
          <a:solidFill>
            <a:schemeClr val="accent6"/>
          </a:solidFill>
          <a:ln>
            <a:solidFill>
              <a:srgbClr val="0C631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b="1" dirty="0"/>
              <a:t>Fuels from air</a:t>
            </a:r>
          </a:p>
        </p:txBody>
      </p:sp>
      <p:sp>
        <p:nvSpPr>
          <p:cNvPr id="5" name="Right Arrow 4">
            <a:extLst>
              <a:ext uri="{FF2B5EF4-FFF2-40B4-BE49-F238E27FC236}">
                <a16:creationId xmlns:a16="http://schemas.microsoft.com/office/drawing/2014/main" id="{5FEB99DF-57E1-0599-76D8-A18B89F58B59}"/>
              </a:ext>
            </a:extLst>
          </p:cNvPr>
          <p:cNvSpPr/>
          <p:nvPr/>
        </p:nvSpPr>
        <p:spPr>
          <a:xfrm>
            <a:off x="2667870" y="982465"/>
            <a:ext cx="6302079" cy="345171"/>
          </a:xfrm>
          <a:prstGeom prst="rightArrow">
            <a:avLst/>
          </a:prstGeom>
          <a:gradFill flip="none" rotWithShape="1">
            <a:gsLst>
              <a:gs pos="100000">
                <a:schemeClr val="accent6"/>
              </a:gs>
              <a:gs pos="2000">
                <a:schemeClr val="accent2">
                  <a:tint val="44500"/>
                  <a:satMod val="160000"/>
                </a:schemeClr>
              </a:gs>
              <a:gs pos="100000">
                <a:schemeClr val="accent2">
                  <a:tint val="23500"/>
                  <a:satMod val="160000"/>
                </a:schemeClr>
              </a:gs>
            </a:gsLst>
            <a:lin ang="135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BBF1E3D-7391-5723-027D-0A6981413829}"/>
              </a:ext>
            </a:extLst>
          </p:cNvPr>
          <p:cNvPicPr>
            <a:picLocks noChangeAspect="1"/>
          </p:cNvPicPr>
          <p:nvPr/>
        </p:nvPicPr>
        <p:blipFill>
          <a:blip r:embed="rId3"/>
          <a:stretch>
            <a:fillRect/>
          </a:stretch>
        </p:blipFill>
        <p:spPr>
          <a:xfrm>
            <a:off x="7129134" y="1761707"/>
            <a:ext cx="3681630" cy="4847287"/>
          </a:xfrm>
          <a:prstGeom prst="rect">
            <a:avLst/>
          </a:prstGeom>
        </p:spPr>
      </p:pic>
      <p:pic>
        <p:nvPicPr>
          <p:cNvPr id="8" name="Picture 2" descr="Oil rigs - How do they work?">
            <a:extLst>
              <a:ext uri="{FF2B5EF4-FFF2-40B4-BE49-F238E27FC236}">
                <a16:creationId xmlns:a16="http://schemas.microsoft.com/office/drawing/2014/main" id="{93814710-DDE7-F1E4-C94C-65F307092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80" y="1913636"/>
            <a:ext cx="2151697" cy="24244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old Hydrogen' Is an Untapped Resource in Depleted Oil Wells | WIRED UK">
            <a:extLst>
              <a:ext uri="{FF2B5EF4-FFF2-40B4-BE49-F238E27FC236}">
                <a16:creationId xmlns:a16="http://schemas.microsoft.com/office/drawing/2014/main" id="{47845ABB-6E91-E387-2DC4-0866E58427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477" y="1913861"/>
            <a:ext cx="3232298" cy="2424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US oil refiners to defy heat, run plants at mid-90% of capacity | Reuters">
            <a:extLst>
              <a:ext uri="{FF2B5EF4-FFF2-40B4-BE49-F238E27FC236}">
                <a16:creationId xmlns:a16="http://schemas.microsoft.com/office/drawing/2014/main" id="{E5A75DB4-2106-09EC-B16D-6BD48AA975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5790" y="4340701"/>
            <a:ext cx="3681630" cy="244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05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6E6A-2F4F-4F0F-288A-B0338889D4FC}"/>
              </a:ext>
            </a:extLst>
          </p:cNvPr>
          <p:cNvSpPr>
            <a:spLocks noGrp="1"/>
          </p:cNvSpPr>
          <p:nvPr>
            <p:ph type="title"/>
          </p:nvPr>
        </p:nvSpPr>
        <p:spPr/>
        <p:txBody>
          <a:bodyPr/>
          <a:lstStyle/>
          <a:p>
            <a:r>
              <a:rPr lang="en-US" dirty="0"/>
              <a:t>And challenges cannot be limited to technical innovation</a:t>
            </a:r>
          </a:p>
        </p:txBody>
      </p:sp>
      <p:sp>
        <p:nvSpPr>
          <p:cNvPr id="3" name="Content Placeholder 2">
            <a:extLst>
              <a:ext uri="{FF2B5EF4-FFF2-40B4-BE49-F238E27FC236}">
                <a16:creationId xmlns:a16="http://schemas.microsoft.com/office/drawing/2014/main" id="{BF909E66-F1F1-8F51-F79A-C546DEB83A6A}"/>
              </a:ext>
            </a:extLst>
          </p:cNvPr>
          <p:cNvSpPr>
            <a:spLocks noGrp="1"/>
          </p:cNvSpPr>
          <p:nvPr>
            <p:ph idx="1"/>
          </p:nvPr>
        </p:nvSpPr>
        <p:spPr>
          <a:xfrm>
            <a:off x="447914" y="2330416"/>
            <a:ext cx="5648085" cy="3294346"/>
          </a:xfrm>
        </p:spPr>
        <p:txBody>
          <a:bodyPr>
            <a:normAutofit lnSpcReduction="10000"/>
          </a:bodyPr>
          <a:lstStyle/>
          <a:p>
            <a:endParaRPr lang="en-US" dirty="0"/>
          </a:p>
          <a:p>
            <a:r>
              <a:rPr lang="en-US" dirty="0"/>
              <a:t>Negative emissions pathways</a:t>
            </a:r>
          </a:p>
          <a:p>
            <a:endParaRPr lang="en-US" dirty="0"/>
          </a:p>
          <a:p>
            <a:r>
              <a:rPr lang="en-US" dirty="0"/>
              <a:t>Maintaining and restoring ocean currents and vital ecosystems</a:t>
            </a:r>
          </a:p>
          <a:p>
            <a:endParaRPr lang="en-US" dirty="0"/>
          </a:p>
          <a:p>
            <a:r>
              <a:rPr lang="en-US" dirty="0"/>
              <a:t>Reimagining land use for carbon management and ecosystem services</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A6EF9777-DC79-2A99-6310-00EA171B05E5}"/>
              </a:ext>
            </a:extLst>
          </p:cNvPr>
          <p:cNvSpPr>
            <a:spLocks noGrp="1"/>
          </p:cNvSpPr>
          <p:nvPr>
            <p:ph type="sldNum" sz="quarter" idx="4294967295"/>
          </p:nvPr>
        </p:nvSpPr>
        <p:spPr>
          <a:xfrm>
            <a:off x="11209867" y="6357404"/>
            <a:ext cx="556068" cy="365125"/>
          </a:xfrm>
          <a:prstGeom prst="rect">
            <a:avLst/>
          </a:prstGeom>
        </p:spPr>
        <p:txBody>
          <a:bodyPr/>
          <a:lstStyle/>
          <a:p>
            <a:fld id="{F49B8720-E526-BD45-92D7-B4028BF31DDE}" type="slidenum">
              <a:rPr lang="en-US" smtClean="0"/>
              <a:pPr/>
              <a:t>20</a:t>
            </a:fld>
            <a:endParaRPr lang="en-US" dirty="0"/>
          </a:p>
        </p:txBody>
      </p:sp>
      <p:sp>
        <p:nvSpPr>
          <p:cNvPr id="5" name="Oval 4">
            <a:extLst>
              <a:ext uri="{FF2B5EF4-FFF2-40B4-BE49-F238E27FC236}">
                <a16:creationId xmlns:a16="http://schemas.microsoft.com/office/drawing/2014/main" id="{96F7311C-4040-21FD-495F-698AEE968031}"/>
              </a:ext>
            </a:extLst>
          </p:cNvPr>
          <p:cNvSpPr/>
          <p:nvPr/>
        </p:nvSpPr>
        <p:spPr>
          <a:xfrm>
            <a:off x="7981541" y="2086306"/>
            <a:ext cx="3506360" cy="2794405"/>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Business Models, Financial Structures, and Policy Frameworks </a:t>
            </a:r>
          </a:p>
        </p:txBody>
      </p:sp>
      <p:sp>
        <p:nvSpPr>
          <p:cNvPr id="9" name="Rectangle 8">
            <a:extLst>
              <a:ext uri="{FF2B5EF4-FFF2-40B4-BE49-F238E27FC236}">
                <a16:creationId xmlns:a16="http://schemas.microsoft.com/office/drawing/2014/main" id="{448F7873-0601-2F6B-58AD-976BE9080B93}"/>
              </a:ext>
            </a:extLst>
          </p:cNvPr>
          <p:cNvSpPr/>
          <p:nvPr/>
        </p:nvSpPr>
        <p:spPr>
          <a:xfrm>
            <a:off x="275573" y="1344616"/>
            <a:ext cx="5999967" cy="43241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0FB15E-F4AB-1538-C8B1-7B5D3C63FDB0}"/>
              </a:ext>
            </a:extLst>
          </p:cNvPr>
          <p:cNvSpPr/>
          <p:nvPr/>
        </p:nvSpPr>
        <p:spPr>
          <a:xfrm>
            <a:off x="275573" y="1354549"/>
            <a:ext cx="5999967" cy="82701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New ancillary ideas to support tech and solutions deployment</a:t>
            </a:r>
          </a:p>
        </p:txBody>
      </p:sp>
      <p:sp>
        <p:nvSpPr>
          <p:cNvPr id="11" name="Left-Right Arrow 10">
            <a:extLst>
              <a:ext uri="{FF2B5EF4-FFF2-40B4-BE49-F238E27FC236}">
                <a16:creationId xmlns:a16="http://schemas.microsoft.com/office/drawing/2014/main" id="{CCD9E38B-07C1-FD1E-B53C-F5C259F99CDB}"/>
              </a:ext>
            </a:extLst>
          </p:cNvPr>
          <p:cNvSpPr/>
          <p:nvPr/>
        </p:nvSpPr>
        <p:spPr>
          <a:xfrm>
            <a:off x="6268340" y="3082656"/>
            <a:ext cx="1706001" cy="830996"/>
          </a:xfrm>
          <a:prstGeom prst="lef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15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9A8A4-92BF-50D3-9F99-E758F603D08A}"/>
              </a:ext>
            </a:extLst>
          </p:cNvPr>
          <p:cNvSpPr>
            <a:spLocks noGrp="1"/>
          </p:cNvSpPr>
          <p:nvPr>
            <p:ph type="title"/>
          </p:nvPr>
        </p:nvSpPr>
        <p:spPr/>
        <p:txBody>
          <a:bodyPr/>
          <a:lstStyle/>
          <a:p>
            <a:r>
              <a:rPr lang="en-US" dirty="0"/>
              <a:t>Climate change is no longer an abstract, future problem</a:t>
            </a:r>
          </a:p>
        </p:txBody>
      </p:sp>
      <p:pic>
        <p:nvPicPr>
          <p:cNvPr id="8" name="Picture 7" descr="A graph of a graph with different colored lines&#10;&#10;Description automatically generated with medium confidence">
            <a:extLst>
              <a:ext uri="{FF2B5EF4-FFF2-40B4-BE49-F238E27FC236}">
                <a16:creationId xmlns:a16="http://schemas.microsoft.com/office/drawing/2014/main" id="{E62797FD-E418-CFC6-817D-E9E5CF819DC5}"/>
              </a:ext>
            </a:extLst>
          </p:cNvPr>
          <p:cNvPicPr>
            <a:picLocks noChangeAspect="1"/>
          </p:cNvPicPr>
          <p:nvPr/>
        </p:nvPicPr>
        <p:blipFill>
          <a:blip r:embed="rId2"/>
          <a:stretch>
            <a:fillRect/>
          </a:stretch>
        </p:blipFill>
        <p:spPr>
          <a:xfrm>
            <a:off x="2009553" y="1813868"/>
            <a:ext cx="7910624" cy="4194808"/>
          </a:xfrm>
          <a:prstGeom prst="rect">
            <a:avLst/>
          </a:prstGeom>
        </p:spPr>
      </p:pic>
      <p:sp>
        <p:nvSpPr>
          <p:cNvPr id="13" name="TextBox 12">
            <a:extLst>
              <a:ext uri="{FF2B5EF4-FFF2-40B4-BE49-F238E27FC236}">
                <a16:creationId xmlns:a16="http://schemas.microsoft.com/office/drawing/2014/main" id="{54C189B6-EBFA-E676-4A01-1C1AE1E697A5}"/>
              </a:ext>
            </a:extLst>
          </p:cNvPr>
          <p:cNvSpPr txBox="1"/>
          <p:nvPr/>
        </p:nvSpPr>
        <p:spPr>
          <a:xfrm>
            <a:off x="2905172" y="1656949"/>
            <a:ext cx="530915" cy="461665"/>
          </a:xfrm>
          <a:prstGeom prst="rect">
            <a:avLst/>
          </a:prstGeom>
          <a:solidFill>
            <a:schemeClr val="bg1"/>
          </a:solidFill>
        </p:spPr>
        <p:txBody>
          <a:bodyPr wrap="none" rtlCol="0">
            <a:spAutoFit/>
          </a:bodyPr>
          <a:lstStyle/>
          <a:p>
            <a:pPr algn="ctr"/>
            <a:r>
              <a:rPr lang="en-US" sz="1200" dirty="0">
                <a:latin typeface="+mj-lt"/>
              </a:rPr>
              <a:t>2019</a:t>
            </a:r>
          </a:p>
          <a:p>
            <a:pPr algn="ctr"/>
            <a:r>
              <a:rPr lang="en-US" sz="1200" dirty="0">
                <a:latin typeface="+mj-lt"/>
              </a:rPr>
              <a:t>(14)</a:t>
            </a:r>
          </a:p>
        </p:txBody>
      </p:sp>
      <p:sp>
        <p:nvSpPr>
          <p:cNvPr id="14" name="TextBox 13">
            <a:extLst>
              <a:ext uri="{FF2B5EF4-FFF2-40B4-BE49-F238E27FC236}">
                <a16:creationId xmlns:a16="http://schemas.microsoft.com/office/drawing/2014/main" id="{745257C9-0B5E-623E-5B95-C971D9F65B72}"/>
              </a:ext>
            </a:extLst>
          </p:cNvPr>
          <p:cNvSpPr txBox="1"/>
          <p:nvPr/>
        </p:nvSpPr>
        <p:spPr>
          <a:xfrm>
            <a:off x="3828040" y="1656948"/>
            <a:ext cx="530915" cy="461665"/>
          </a:xfrm>
          <a:prstGeom prst="rect">
            <a:avLst/>
          </a:prstGeom>
          <a:solidFill>
            <a:schemeClr val="bg1"/>
          </a:solidFill>
        </p:spPr>
        <p:txBody>
          <a:bodyPr wrap="none" rtlCol="0">
            <a:spAutoFit/>
          </a:bodyPr>
          <a:lstStyle/>
          <a:p>
            <a:pPr algn="ctr"/>
            <a:r>
              <a:rPr lang="en-US" sz="1200" dirty="0">
                <a:latin typeface="+mj-lt"/>
              </a:rPr>
              <a:t>2016</a:t>
            </a:r>
          </a:p>
          <a:p>
            <a:pPr algn="ctr"/>
            <a:r>
              <a:rPr lang="en-US" sz="1200" dirty="0">
                <a:latin typeface="+mj-lt"/>
              </a:rPr>
              <a:t>(15)</a:t>
            </a:r>
          </a:p>
        </p:txBody>
      </p:sp>
      <p:sp>
        <p:nvSpPr>
          <p:cNvPr id="15" name="TextBox 14">
            <a:extLst>
              <a:ext uri="{FF2B5EF4-FFF2-40B4-BE49-F238E27FC236}">
                <a16:creationId xmlns:a16="http://schemas.microsoft.com/office/drawing/2014/main" id="{45F59486-660F-B544-4D24-4C1EC69DDB66}"/>
              </a:ext>
            </a:extLst>
          </p:cNvPr>
          <p:cNvSpPr txBox="1"/>
          <p:nvPr/>
        </p:nvSpPr>
        <p:spPr>
          <a:xfrm>
            <a:off x="4784772" y="1656948"/>
            <a:ext cx="530915" cy="461665"/>
          </a:xfrm>
          <a:prstGeom prst="rect">
            <a:avLst/>
          </a:prstGeom>
          <a:solidFill>
            <a:schemeClr val="bg1"/>
          </a:solidFill>
        </p:spPr>
        <p:txBody>
          <a:bodyPr wrap="none" rtlCol="0">
            <a:spAutoFit/>
          </a:bodyPr>
          <a:lstStyle/>
          <a:p>
            <a:pPr algn="ctr"/>
            <a:r>
              <a:rPr lang="en-US" sz="1200" dirty="0">
                <a:latin typeface="+mj-lt"/>
              </a:rPr>
              <a:t>2011</a:t>
            </a:r>
          </a:p>
          <a:p>
            <a:pPr algn="ctr"/>
            <a:r>
              <a:rPr lang="en-US" sz="1200" dirty="0">
                <a:latin typeface="+mj-lt"/>
              </a:rPr>
              <a:t>(16)</a:t>
            </a:r>
          </a:p>
        </p:txBody>
      </p:sp>
      <p:sp>
        <p:nvSpPr>
          <p:cNvPr id="16" name="TextBox 15">
            <a:extLst>
              <a:ext uri="{FF2B5EF4-FFF2-40B4-BE49-F238E27FC236}">
                <a16:creationId xmlns:a16="http://schemas.microsoft.com/office/drawing/2014/main" id="{86072178-A860-0606-17B2-49F53B4273E7}"/>
              </a:ext>
            </a:extLst>
          </p:cNvPr>
          <p:cNvSpPr txBox="1"/>
          <p:nvPr/>
        </p:nvSpPr>
        <p:spPr>
          <a:xfrm>
            <a:off x="5726229" y="1656947"/>
            <a:ext cx="530915" cy="461665"/>
          </a:xfrm>
          <a:prstGeom prst="rect">
            <a:avLst/>
          </a:prstGeom>
          <a:solidFill>
            <a:schemeClr val="bg1"/>
          </a:solidFill>
        </p:spPr>
        <p:txBody>
          <a:bodyPr wrap="none" rtlCol="0">
            <a:spAutoFit/>
          </a:bodyPr>
          <a:lstStyle/>
          <a:p>
            <a:pPr algn="ctr"/>
            <a:r>
              <a:rPr lang="en-US" sz="1200" dirty="0">
                <a:latin typeface="+mj-lt"/>
              </a:rPr>
              <a:t>2017</a:t>
            </a:r>
          </a:p>
          <a:p>
            <a:pPr algn="ctr"/>
            <a:r>
              <a:rPr lang="en-US" sz="1200" dirty="0">
                <a:latin typeface="+mj-lt"/>
              </a:rPr>
              <a:t>(16)</a:t>
            </a:r>
          </a:p>
        </p:txBody>
      </p:sp>
      <p:sp>
        <p:nvSpPr>
          <p:cNvPr id="17" name="TextBox 16">
            <a:extLst>
              <a:ext uri="{FF2B5EF4-FFF2-40B4-BE49-F238E27FC236}">
                <a16:creationId xmlns:a16="http://schemas.microsoft.com/office/drawing/2014/main" id="{7F173BDC-1E80-9981-BE86-D5F8D1C1DBCC}"/>
              </a:ext>
            </a:extLst>
          </p:cNvPr>
          <p:cNvSpPr txBox="1"/>
          <p:nvPr/>
        </p:nvSpPr>
        <p:spPr>
          <a:xfrm>
            <a:off x="6649097" y="1656946"/>
            <a:ext cx="530915" cy="461665"/>
          </a:xfrm>
          <a:prstGeom prst="rect">
            <a:avLst/>
          </a:prstGeom>
          <a:solidFill>
            <a:schemeClr val="bg1"/>
          </a:solidFill>
        </p:spPr>
        <p:txBody>
          <a:bodyPr wrap="none" rtlCol="0">
            <a:spAutoFit/>
          </a:bodyPr>
          <a:lstStyle/>
          <a:p>
            <a:pPr algn="ctr"/>
            <a:r>
              <a:rPr lang="en-US" sz="1200" dirty="0">
                <a:latin typeface="+mj-lt"/>
              </a:rPr>
              <a:t>2020</a:t>
            </a:r>
          </a:p>
          <a:p>
            <a:pPr algn="ctr"/>
            <a:r>
              <a:rPr lang="en-US" sz="1200" dirty="0">
                <a:latin typeface="+mj-lt"/>
              </a:rPr>
              <a:t>(22)</a:t>
            </a:r>
          </a:p>
        </p:txBody>
      </p:sp>
      <p:sp>
        <p:nvSpPr>
          <p:cNvPr id="18" name="TextBox 17">
            <a:extLst>
              <a:ext uri="{FF2B5EF4-FFF2-40B4-BE49-F238E27FC236}">
                <a16:creationId xmlns:a16="http://schemas.microsoft.com/office/drawing/2014/main" id="{567983F4-515A-2665-F92A-0EC135B86C5C}"/>
              </a:ext>
            </a:extLst>
          </p:cNvPr>
          <p:cNvSpPr txBox="1"/>
          <p:nvPr/>
        </p:nvSpPr>
        <p:spPr>
          <a:xfrm>
            <a:off x="7624418" y="1656945"/>
            <a:ext cx="530915" cy="461665"/>
          </a:xfrm>
          <a:prstGeom prst="rect">
            <a:avLst/>
          </a:prstGeom>
          <a:solidFill>
            <a:schemeClr val="bg1"/>
          </a:solidFill>
        </p:spPr>
        <p:txBody>
          <a:bodyPr wrap="none" rtlCol="0">
            <a:spAutoFit/>
          </a:bodyPr>
          <a:lstStyle/>
          <a:p>
            <a:pPr algn="ctr"/>
            <a:r>
              <a:rPr lang="en-US" sz="1200" dirty="0">
                <a:latin typeface="+mj-lt"/>
              </a:rPr>
              <a:t>2021</a:t>
            </a:r>
          </a:p>
          <a:p>
            <a:pPr algn="ctr"/>
            <a:r>
              <a:rPr lang="en-US" sz="1200" dirty="0">
                <a:latin typeface="+mj-lt"/>
              </a:rPr>
              <a:t>(20)</a:t>
            </a:r>
          </a:p>
        </p:txBody>
      </p:sp>
      <p:sp>
        <p:nvSpPr>
          <p:cNvPr id="19" name="TextBox 18">
            <a:extLst>
              <a:ext uri="{FF2B5EF4-FFF2-40B4-BE49-F238E27FC236}">
                <a16:creationId xmlns:a16="http://schemas.microsoft.com/office/drawing/2014/main" id="{A1CAECB8-9439-8251-5A80-F1C0CEA50787}"/>
              </a:ext>
            </a:extLst>
          </p:cNvPr>
          <p:cNvSpPr txBox="1"/>
          <p:nvPr/>
        </p:nvSpPr>
        <p:spPr>
          <a:xfrm>
            <a:off x="8599739" y="1774678"/>
            <a:ext cx="1032655" cy="276999"/>
          </a:xfrm>
          <a:prstGeom prst="rect">
            <a:avLst/>
          </a:prstGeom>
          <a:solidFill>
            <a:schemeClr val="bg1"/>
          </a:solidFill>
        </p:spPr>
        <p:txBody>
          <a:bodyPr wrap="none" rtlCol="0">
            <a:spAutoFit/>
          </a:bodyPr>
          <a:lstStyle/>
          <a:p>
            <a:pPr algn="ctr"/>
            <a:r>
              <a:rPr lang="en-US" sz="1200" dirty="0">
                <a:latin typeface="+mj-lt"/>
              </a:rPr>
              <a:t>Average (7.4)</a:t>
            </a:r>
          </a:p>
        </p:txBody>
      </p:sp>
      <p:sp>
        <p:nvSpPr>
          <p:cNvPr id="20" name="TextBox 19">
            <a:extLst>
              <a:ext uri="{FF2B5EF4-FFF2-40B4-BE49-F238E27FC236}">
                <a16:creationId xmlns:a16="http://schemas.microsoft.com/office/drawing/2014/main" id="{549A6825-290B-D71C-826C-FD0CA3798D69}"/>
              </a:ext>
            </a:extLst>
          </p:cNvPr>
          <p:cNvSpPr txBox="1"/>
          <p:nvPr/>
        </p:nvSpPr>
        <p:spPr>
          <a:xfrm>
            <a:off x="2007756" y="1142219"/>
            <a:ext cx="7853432" cy="369332"/>
          </a:xfrm>
          <a:prstGeom prst="rect">
            <a:avLst/>
          </a:prstGeom>
          <a:noFill/>
        </p:spPr>
        <p:txBody>
          <a:bodyPr wrap="none" rtlCol="0">
            <a:spAutoFit/>
          </a:bodyPr>
          <a:lstStyle/>
          <a:p>
            <a:r>
              <a:rPr lang="en-US" dirty="0"/>
              <a:t>United States Billion-Dollar Disaster Event Count (CPI Adjusted, 1980-2021)</a:t>
            </a:r>
          </a:p>
        </p:txBody>
      </p:sp>
      <p:sp>
        <p:nvSpPr>
          <p:cNvPr id="21" name="TextBox 20">
            <a:extLst>
              <a:ext uri="{FF2B5EF4-FFF2-40B4-BE49-F238E27FC236}">
                <a16:creationId xmlns:a16="http://schemas.microsoft.com/office/drawing/2014/main" id="{CAEA12B1-CB39-171C-B5EA-489E47601D9D}"/>
              </a:ext>
            </a:extLst>
          </p:cNvPr>
          <p:cNvSpPr txBox="1"/>
          <p:nvPr/>
        </p:nvSpPr>
        <p:spPr>
          <a:xfrm rot="16200000">
            <a:off x="731712" y="3726606"/>
            <a:ext cx="2023311" cy="369332"/>
          </a:xfrm>
          <a:prstGeom prst="rect">
            <a:avLst/>
          </a:prstGeom>
          <a:noFill/>
        </p:spPr>
        <p:txBody>
          <a:bodyPr wrap="none" rtlCol="0">
            <a:spAutoFit/>
          </a:bodyPr>
          <a:lstStyle/>
          <a:p>
            <a:r>
              <a:rPr lang="en-US" dirty="0"/>
              <a:t>Number of Events</a:t>
            </a:r>
          </a:p>
        </p:txBody>
      </p:sp>
      <p:sp>
        <p:nvSpPr>
          <p:cNvPr id="22" name="TextBox 21">
            <a:extLst>
              <a:ext uri="{FF2B5EF4-FFF2-40B4-BE49-F238E27FC236}">
                <a16:creationId xmlns:a16="http://schemas.microsoft.com/office/drawing/2014/main" id="{C54D2D40-8522-CD0E-F006-02115DA81A81}"/>
              </a:ext>
            </a:extLst>
          </p:cNvPr>
          <p:cNvSpPr txBox="1"/>
          <p:nvPr/>
        </p:nvSpPr>
        <p:spPr>
          <a:xfrm rot="5400000">
            <a:off x="9355457" y="3726606"/>
            <a:ext cx="2023311" cy="369332"/>
          </a:xfrm>
          <a:prstGeom prst="rect">
            <a:avLst/>
          </a:prstGeom>
          <a:noFill/>
        </p:spPr>
        <p:txBody>
          <a:bodyPr wrap="none" rtlCol="0">
            <a:spAutoFit/>
          </a:bodyPr>
          <a:lstStyle/>
          <a:p>
            <a:r>
              <a:rPr lang="en-US" dirty="0"/>
              <a:t>Number of Events</a:t>
            </a:r>
          </a:p>
        </p:txBody>
      </p:sp>
    </p:spTree>
    <p:extLst>
      <p:ext uri="{BB962C8B-B14F-4D97-AF65-F5344CB8AC3E}">
        <p14:creationId xmlns:p14="http://schemas.microsoft.com/office/powerpoint/2010/main" val="90261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9A8A4-92BF-50D3-9F99-E758F603D08A}"/>
              </a:ext>
            </a:extLst>
          </p:cNvPr>
          <p:cNvSpPr>
            <a:spLocks noGrp="1"/>
          </p:cNvSpPr>
          <p:nvPr>
            <p:ph type="title"/>
          </p:nvPr>
        </p:nvSpPr>
        <p:spPr/>
        <p:txBody>
          <a:bodyPr/>
          <a:lstStyle/>
          <a:p>
            <a:r>
              <a:rPr lang="en-US" dirty="0"/>
              <a:t>Climate change is no longer an abstract, future problem</a:t>
            </a:r>
          </a:p>
        </p:txBody>
      </p:sp>
      <p:pic>
        <p:nvPicPr>
          <p:cNvPr id="12" name="Picture 11" descr="A map of the united states with weather icons&#10;&#10;Description automatically generated">
            <a:extLst>
              <a:ext uri="{FF2B5EF4-FFF2-40B4-BE49-F238E27FC236}">
                <a16:creationId xmlns:a16="http://schemas.microsoft.com/office/drawing/2014/main" id="{DE7837F6-90BE-DAB2-49D9-70EF686A28F9}"/>
              </a:ext>
            </a:extLst>
          </p:cNvPr>
          <p:cNvPicPr>
            <a:picLocks noChangeAspect="1"/>
          </p:cNvPicPr>
          <p:nvPr/>
        </p:nvPicPr>
        <p:blipFill>
          <a:blip r:embed="rId3"/>
          <a:stretch>
            <a:fillRect/>
          </a:stretch>
        </p:blipFill>
        <p:spPr>
          <a:xfrm>
            <a:off x="120579" y="1448685"/>
            <a:ext cx="7462597" cy="4017617"/>
          </a:xfrm>
          <a:prstGeom prst="rect">
            <a:avLst/>
          </a:prstGeom>
        </p:spPr>
      </p:pic>
      <p:pic>
        <p:nvPicPr>
          <p:cNvPr id="3" name="Picture 2">
            <a:extLst>
              <a:ext uri="{FF2B5EF4-FFF2-40B4-BE49-F238E27FC236}">
                <a16:creationId xmlns:a16="http://schemas.microsoft.com/office/drawing/2014/main" id="{ECF85D5C-4E20-B40B-3ED1-33728BFF12BE}"/>
              </a:ext>
            </a:extLst>
          </p:cNvPr>
          <p:cNvPicPr>
            <a:picLocks noChangeAspect="1"/>
          </p:cNvPicPr>
          <p:nvPr/>
        </p:nvPicPr>
        <p:blipFill>
          <a:blip r:embed="rId4"/>
          <a:stretch>
            <a:fillRect/>
          </a:stretch>
        </p:blipFill>
        <p:spPr>
          <a:xfrm>
            <a:off x="7975592" y="1909278"/>
            <a:ext cx="2208831" cy="1472554"/>
          </a:xfrm>
          <a:prstGeom prst="rect">
            <a:avLst/>
          </a:prstGeom>
        </p:spPr>
      </p:pic>
      <p:pic>
        <p:nvPicPr>
          <p:cNvPr id="1026" name="Picture 2" descr="Why was there no water to fight the fire in Maui? | Naomi Klein and  Kapuaʻala Sproat | The Guardian">
            <a:extLst>
              <a:ext uri="{FF2B5EF4-FFF2-40B4-BE49-F238E27FC236}">
                <a16:creationId xmlns:a16="http://schemas.microsoft.com/office/drawing/2014/main" id="{2C93B0F5-D456-FF02-F092-59B388DD0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396" y="3381832"/>
            <a:ext cx="2206617" cy="1323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FA6B594-E55D-2D53-E8DA-E7A5E49E234F}"/>
              </a:ext>
            </a:extLst>
          </p:cNvPr>
          <p:cNvPicPr>
            <a:picLocks noChangeAspect="1"/>
          </p:cNvPicPr>
          <p:nvPr/>
        </p:nvPicPr>
        <p:blipFill>
          <a:blip r:embed="rId6"/>
          <a:stretch>
            <a:fillRect/>
          </a:stretch>
        </p:blipFill>
        <p:spPr>
          <a:xfrm>
            <a:off x="8126323" y="4768412"/>
            <a:ext cx="2068023" cy="1698132"/>
          </a:xfrm>
          <a:prstGeom prst="rect">
            <a:avLst/>
          </a:prstGeom>
        </p:spPr>
      </p:pic>
      <p:sp>
        <p:nvSpPr>
          <p:cNvPr id="6" name="TextBox 5">
            <a:extLst>
              <a:ext uri="{FF2B5EF4-FFF2-40B4-BE49-F238E27FC236}">
                <a16:creationId xmlns:a16="http://schemas.microsoft.com/office/drawing/2014/main" id="{A740DC1E-E1B3-BB05-A4AC-7109AE71F231}"/>
              </a:ext>
            </a:extLst>
          </p:cNvPr>
          <p:cNvSpPr txBox="1"/>
          <p:nvPr/>
        </p:nvSpPr>
        <p:spPr>
          <a:xfrm>
            <a:off x="10214400" y="2317836"/>
            <a:ext cx="2031325" cy="646331"/>
          </a:xfrm>
          <a:prstGeom prst="rect">
            <a:avLst/>
          </a:prstGeom>
          <a:noFill/>
        </p:spPr>
        <p:txBody>
          <a:bodyPr wrap="none" rtlCol="0">
            <a:spAutoFit/>
          </a:bodyPr>
          <a:lstStyle/>
          <a:p>
            <a:r>
              <a:rPr lang="en-US" dirty="0" err="1"/>
              <a:t>Derna</a:t>
            </a:r>
            <a:r>
              <a:rPr lang="en-US" dirty="0"/>
              <a:t>, Libya</a:t>
            </a:r>
          </a:p>
          <a:p>
            <a:r>
              <a:rPr lang="en-US" i="1" dirty="0"/>
              <a:t>… September 2023</a:t>
            </a:r>
          </a:p>
        </p:txBody>
      </p:sp>
      <p:sp>
        <p:nvSpPr>
          <p:cNvPr id="7" name="TextBox 6">
            <a:extLst>
              <a:ext uri="{FF2B5EF4-FFF2-40B4-BE49-F238E27FC236}">
                <a16:creationId xmlns:a16="http://schemas.microsoft.com/office/drawing/2014/main" id="{1CB181BA-0816-22D5-4D53-035845394206}"/>
              </a:ext>
            </a:extLst>
          </p:cNvPr>
          <p:cNvSpPr txBox="1"/>
          <p:nvPr/>
        </p:nvSpPr>
        <p:spPr>
          <a:xfrm>
            <a:off x="8205218" y="3842217"/>
            <a:ext cx="1601721" cy="646331"/>
          </a:xfrm>
          <a:prstGeom prst="rect">
            <a:avLst/>
          </a:prstGeom>
          <a:noFill/>
        </p:spPr>
        <p:txBody>
          <a:bodyPr wrap="none" rtlCol="0">
            <a:spAutoFit/>
          </a:bodyPr>
          <a:lstStyle/>
          <a:p>
            <a:r>
              <a:rPr lang="en-US" dirty="0"/>
              <a:t>Maui, HI</a:t>
            </a:r>
          </a:p>
          <a:p>
            <a:r>
              <a:rPr lang="en-US" dirty="0"/>
              <a:t>…</a:t>
            </a:r>
            <a:r>
              <a:rPr lang="en-US" i="1" dirty="0"/>
              <a:t>August 2023</a:t>
            </a:r>
            <a:endParaRPr lang="en-US" dirty="0"/>
          </a:p>
        </p:txBody>
      </p:sp>
      <p:sp>
        <p:nvSpPr>
          <p:cNvPr id="9" name="TextBox 8">
            <a:extLst>
              <a:ext uri="{FF2B5EF4-FFF2-40B4-BE49-F238E27FC236}">
                <a16:creationId xmlns:a16="http://schemas.microsoft.com/office/drawing/2014/main" id="{0C70CB4D-FD61-6CB5-5AAE-123C61D5F5C0}"/>
              </a:ext>
            </a:extLst>
          </p:cNvPr>
          <p:cNvSpPr txBox="1"/>
          <p:nvPr/>
        </p:nvSpPr>
        <p:spPr>
          <a:xfrm>
            <a:off x="10194346" y="4986800"/>
            <a:ext cx="1289539" cy="923330"/>
          </a:xfrm>
          <a:prstGeom prst="rect">
            <a:avLst/>
          </a:prstGeom>
          <a:noFill/>
        </p:spPr>
        <p:txBody>
          <a:bodyPr wrap="square" rtlCol="0">
            <a:spAutoFit/>
          </a:bodyPr>
          <a:lstStyle/>
          <a:p>
            <a:r>
              <a:rPr lang="en-US" dirty="0"/>
              <a:t>Southeast Asia</a:t>
            </a:r>
          </a:p>
          <a:p>
            <a:r>
              <a:rPr lang="en-US" dirty="0"/>
              <a:t>…last year</a:t>
            </a:r>
          </a:p>
        </p:txBody>
      </p:sp>
      <p:sp>
        <p:nvSpPr>
          <p:cNvPr id="10" name="TextBox 9">
            <a:extLst>
              <a:ext uri="{FF2B5EF4-FFF2-40B4-BE49-F238E27FC236}">
                <a16:creationId xmlns:a16="http://schemas.microsoft.com/office/drawing/2014/main" id="{D530DB01-5211-B70F-F77C-C7F64611A9F6}"/>
              </a:ext>
            </a:extLst>
          </p:cNvPr>
          <p:cNvSpPr txBox="1"/>
          <p:nvPr/>
        </p:nvSpPr>
        <p:spPr>
          <a:xfrm>
            <a:off x="528691" y="1031943"/>
            <a:ext cx="6646371" cy="369332"/>
          </a:xfrm>
          <a:prstGeom prst="rect">
            <a:avLst/>
          </a:prstGeom>
          <a:noFill/>
        </p:spPr>
        <p:txBody>
          <a:bodyPr wrap="none" rtlCol="0">
            <a:spAutoFit/>
          </a:bodyPr>
          <a:lstStyle/>
          <a:p>
            <a:r>
              <a:rPr lang="en-US" dirty="0"/>
              <a:t>United States 2021 Billion-Dollar Weather and Climate Disasters</a:t>
            </a:r>
          </a:p>
        </p:txBody>
      </p:sp>
      <p:sp>
        <p:nvSpPr>
          <p:cNvPr id="11" name="TextBox 10">
            <a:extLst>
              <a:ext uri="{FF2B5EF4-FFF2-40B4-BE49-F238E27FC236}">
                <a16:creationId xmlns:a16="http://schemas.microsoft.com/office/drawing/2014/main" id="{C9A23893-5B1B-5DE5-8F84-4DF5A71A7207}"/>
              </a:ext>
            </a:extLst>
          </p:cNvPr>
          <p:cNvSpPr txBox="1"/>
          <p:nvPr/>
        </p:nvSpPr>
        <p:spPr>
          <a:xfrm>
            <a:off x="8717173" y="1353770"/>
            <a:ext cx="1984839" cy="369332"/>
          </a:xfrm>
          <a:prstGeom prst="rect">
            <a:avLst/>
          </a:prstGeom>
          <a:noFill/>
        </p:spPr>
        <p:txBody>
          <a:bodyPr wrap="none" rtlCol="0">
            <a:spAutoFit/>
          </a:bodyPr>
          <a:lstStyle/>
          <a:p>
            <a:r>
              <a:rPr lang="en-US" i="1" dirty="0"/>
              <a:t>And it is global……</a:t>
            </a:r>
          </a:p>
        </p:txBody>
      </p:sp>
    </p:spTree>
    <p:extLst>
      <p:ext uri="{BB962C8B-B14F-4D97-AF65-F5344CB8AC3E}">
        <p14:creationId xmlns:p14="http://schemas.microsoft.com/office/powerpoint/2010/main" val="3734440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climate and carbon – </a:t>
            </a:r>
            <a:r>
              <a:rPr lang="en-US" i="1" dirty="0"/>
              <a:t>Food Security</a:t>
            </a:r>
          </a:p>
        </p:txBody>
      </p:sp>
      <p:sp>
        <p:nvSpPr>
          <p:cNvPr id="3" name="Content Placeholder 2"/>
          <p:cNvSpPr>
            <a:spLocks noGrp="1"/>
          </p:cNvSpPr>
          <p:nvPr>
            <p:ph idx="1"/>
          </p:nvPr>
        </p:nvSpPr>
        <p:spPr>
          <a:xfrm>
            <a:off x="202340" y="1227105"/>
            <a:ext cx="3003550" cy="4351338"/>
          </a:xfrm>
        </p:spPr>
        <p:txBody>
          <a:bodyPr/>
          <a:lstStyle/>
          <a:p>
            <a:pPr marL="0" indent="0" algn="ctr">
              <a:buNone/>
            </a:pPr>
            <a:r>
              <a:rPr lang="en-US" dirty="0"/>
              <a:t>Population</a:t>
            </a:r>
          </a:p>
        </p:txBody>
      </p:sp>
      <p:sp>
        <p:nvSpPr>
          <p:cNvPr id="4" name="Content Placeholder 2"/>
          <p:cNvSpPr txBox="1">
            <a:spLocks/>
          </p:cNvSpPr>
          <p:nvPr/>
        </p:nvSpPr>
        <p:spPr>
          <a:xfrm>
            <a:off x="4555064" y="1227105"/>
            <a:ext cx="30035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Affluence</a:t>
            </a:r>
          </a:p>
        </p:txBody>
      </p:sp>
      <p:pic>
        <p:nvPicPr>
          <p:cNvPr id="6" name="Picture 6" descr="Image result for population growth by 20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 y="2307396"/>
            <a:ext cx="3256321" cy="291282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20" y="1992590"/>
            <a:ext cx="3099297" cy="3638305"/>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8574" y="1933975"/>
            <a:ext cx="3403074" cy="2920094"/>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Image result for braz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469" y="1566604"/>
            <a:ext cx="2338257" cy="2978709"/>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9679829" y="4555380"/>
            <a:ext cx="2338257" cy="1631216"/>
          </a:xfrm>
          <a:prstGeom prst="rect">
            <a:avLst/>
          </a:prstGeom>
        </p:spPr>
        <p:txBody>
          <a:bodyPr wrap="square">
            <a:spAutoFit/>
          </a:bodyPr>
          <a:lstStyle/>
          <a:p>
            <a:r>
              <a:rPr lang="en-US" sz="2000" dirty="0"/>
              <a:t>An estimated 10</a:t>
            </a:r>
            <a:r>
              <a:rPr lang="en-US" sz="2000" baseline="30000" dirty="0"/>
              <a:t>9</a:t>
            </a:r>
            <a:r>
              <a:rPr lang="en-US" sz="2000" dirty="0"/>
              <a:t> ha of new land will be required to feed global population in 2050 </a:t>
            </a:r>
          </a:p>
        </p:txBody>
      </p:sp>
      <p:sp>
        <p:nvSpPr>
          <p:cNvPr id="11" name="Content Placeholder 2"/>
          <p:cNvSpPr txBox="1">
            <a:spLocks/>
          </p:cNvSpPr>
          <p:nvPr/>
        </p:nvSpPr>
        <p:spPr>
          <a:xfrm>
            <a:off x="8767875" y="1227105"/>
            <a:ext cx="30035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Land</a:t>
            </a:r>
          </a:p>
        </p:txBody>
      </p:sp>
    </p:spTree>
    <p:extLst>
      <p:ext uri="{BB962C8B-B14F-4D97-AF65-F5344CB8AC3E}">
        <p14:creationId xmlns:p14="http://schemas.microsoft.com/office/powerpoint/2010/main" val="1059481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climate and carbon – </a:t>
            </a:r>
            <a:r>
              <a:rPr lang="en-US" i="1" dirty="0"/>
              <a:t>Food Security</a:t>
            </a:r>
            <a:endParaRPr lang="en-US" dirty="0"/>
          </a:p>
        </p:txBody>
      </p:sp>
      <p:sp>
        <p:nvSpPr>
          <p:cNvPr id="5" name="TextBox 4">
            <a:extLst>
              <a:ext uri="{FF2B5EF4-FFF2-40B4-BE49-F238E27FC236}">
                <a16:creationId xmlns:a16="http://schemas.microsoft.com/office/drawing/2014/main" id="{BA1E2FBB-BA3E-0394-419D-FD11CFC08945}"/>
              </a:ext>
            </a:extLst>
          </p:cNvPr>
          <p:cNvSpPr txBox="1"/>
          <p:nvPr/>
        </p:nvSpPr>
        <p:spPr>
          <a:xfrm>
            <a:off x="237066" y="5962389"/>
            <a:ext cx="5415265" cy="369332"/>
          </a:xfrm>
          <a:prstGeom prst="rect">
            <a:avLst/>
          </a:prstGeom>
          <a:noFill/>
        </p:spPr>
        <p:txBody>
          <a:bodyPr wrap="none" rtlCol="0">
            <a:spAutoFit/>
          </a:bodyPr>
          <a:lstStyle/>
          <a:p>
            <a:r>
              <a:rPr lang="en-US" dirty="0"/>
              <a:t>Food and Agriculture Organization (FAO) estimates</a:t>
            </a:r>
          </a:p>
        </p:txBody>
      </p:sp>
      <p:pic>
        <p:nvPicPr>
          <p:cNvPr id="6" name="Picture 8" descr="http://www.nature.com/news/2010/100728/images/G3-650.jpg">
            <a:extLst>
              <a:ext uri="{FF2B5EF4-FFF2-40B4-BE49-F238E27FC236}">
                <a16:creationId xmlns:a16="http://schemas.microsoft.com/office/drawing/2014/main" id="{85352B28-9B67-3E41-ECEC-1D34E51F6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65" y="1120096"/>
            <a:ext cx="5887460" cy="484229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B0D14A-8A22-5823-95F8-1A224D2DC52F}"/>
              </a:ext>
            </a:extLst>
          </p:cNvPr>
          <p:cNvSpPr txBox="1"/>
          <p:nvPr/>
        </p:nvSpPr>
        <p:spPr>
          <a:xfrm>
            <a:off x="574822" y="1046995"/>
            <a:ext cx="6100174" cy="369332"/>
          </a:xfrm>
          <a:prstGeom prst="rect">
            <a:avLst/>
          </a:prstGeom>
          <a:noFill/>
        </p:spPr>
        <p:txBody>
          <a:bodyPr wrap="square">
            <a:spAutoFit/>
          </a:bodyPr>
          <a:lstStyle/>
          <a:p>
            <a:r>
              <a:rPr lang="en-US" dirty="0"/>
              <a:t>Innovation needed – Anticipated productivity gap</a:t>
            </a:r>
          </a:p>
        </p:txBody>
      </p:sp>
      <p:pic>
        <p:nvPicPr>
          <p:cNvPr id="8" name="Picture 7">
            <a:extLst>
              <a:ext uri="{FF2B5EF4-FFF2-40B4-BE49-F238E27FC236}">
                <a16:creationId xmlns:a16="http://schemas.microsoft.com/office/drawing/2014/main" id="{2588B3DC-D748-2751-2F4E-B3505D3BA0D6}"/>
              </a:ext>
            </a:extLst>
          </p:cNvPr>
          <p:cNvPicPr>
            <a:picLocks noChangeAspect="1"/>
          </p:cNvPicPr>
          <p:nvPr/>
        </p:nvPicPr>
        <p:blipFill rotWithShape="1">
          <a:blip r:embed="rId4"/>
          <a:srcRect l="15350" r="14185" b="19907"/>
          <a:stretch/>
        </p:blipFill>
        <p:spPr>
          <a:xfrm>
            <a:off x="8231759" y="4293799"/>
            <a:ext cx="3784876" cy="2496860"/>
          </a:xfrm>
          <a:prstGeom prst="rect">
            <a:avLst/>
          </a:prstGeom>
        </p:spPr>
      </p:pic>
      <p:pic>
        <p:nvPicPr>
          <p:cNvPr id="9" name="Picture 8">
            <a:extLst>
              <a:ext uri="{FF2B5EF4-FFF2-40B4-BE49-F238E27FC236}">
                <a16:creationId xmlns:a16="http://schemas.microsoft.com/office/drawing/2014/main" id="{6B29EA1C-A30B-9318-A753-54EC248EE60D}"/>
              </a:ext>
            </a:extLst>
          </p:cNvPr>
          <p:cNvPicPr>
            <a:picLocks noChangeAspect="1"/>
          </p:cNvPicPr>
          <p:nvPr/>
        </p:nvPicPr>
        <p:blipFill>
          <a:blip r:embed="rId5"/>
          <a:stretch>
            <a:fillRect/>
          </a:stretch>
        </p:blipFill>
        <p:spPr>
          <a:xfrm>
            <a:off x="6757914" y="1241491"/>
            <a:ext cx="5008021" cy="3052308"/>
          </a:xfrm>
          <a:prstGeom prst="rect">
            <a:avLst/>
          </a:prstGeom>
        </p:spPr>
      </p:pic>
      <p:sp>
        <p:nvSpPr>
          <p:cNvPr id="10" name="TextBox 9">
            <a:extLst>
              <a:ext uri="{FF2B5EF4-FFF2-40B4-BE49-F238E27FC236}">
                <a16:creationId xmlns:a16="http://schemas.microsoft.com/office/drawing/2014/main" id="{6CFF83F2-0B73-243C-D2C6-CF0CD43591C1}"/>
              </a:ext>
            </a:extLst>
          </p:cNvPr>
          <p:cNvSpPr txBox="1"/>
          <p:nvPr/>
        </p:nvSpPr>
        <p:spPr>
          <a:xfrm>
            <a:off x="6106925" y="1046995"/>
            <a:ext cx="6100174" cy="369332"/>
          </a:xfrm>
          <a:prstGeom prst="rect">
            <a:avLst/>
          </a:prstGeom>
          <a:noFill/>
        </p:spPr>
        <p:txBody>
          <a:bodyPr wrap="square">
            <a:spAutoFit/>
          </a:bodyPr>
          <a:lstStyle/>
          <a:p>
            <a:r>
              <a:rPr lang="en-US" dirty="0"/>
              <a:t>Climate change and its solutions increase land demands</a:t>
            </a:r>
          </a:p>
        </p:txBody>
      </p:sp>
      <p:sp>
        <p:nvSpPr>
          <p:cNvPr id="11" name="TextBox 10">
            <a:extLst>
              <a:ext uri="{FF2B5EF4-FFF2-40B4-BE49-F238E27FC236}">
                <a16:creationId xmlns:a16="http://schemas.microsoft.com/office/drawing/2014/main" id="{2FB79C9D-D3A9-3BB7-D528-09359A849B55}"/>
              </a:ext>
            </a:extLst>
          </p:cNvPr>
          <p:cNvSpPr txBox="1"/>
          <p:nvPr/>
        </p:nvSpPr>
        <p:spPr>
          <a:xfrm>
            <a:off x="8006325" y="1612273"/>
            <a:ext cx="1636987" cy="369332"/>
          </a:xfrm>
          <a:prstGeom prst="rect">
            <a:avLst/>
          </a:prstGeom>
          <a:solidFill>
            <a:schemeClr val="bg1"/>
          </a:solidFill>
        </p:spPr>
        <p:txBody>
          <a:bodyPr wrap="none" rtlCol="0">
            <a:spAutoFit/>
          </a:bodyPr>
          <a:lstStyle/>
          <a:p>
            <a:r>
              <a:rPr lang="en-US" dirty="0"/>
              <a:t>Reduced Yield</a:t>
            </a:r>
          </a:p>
        </p:txBody>
      </p:sp>
    </p:spTree>
    <p:extLst>
      <p:ext uri="{BB962C8B-B14F-4D97-AF65-F5344CB8AC3E}">
        <p14:creationId xmlns:p14="http://schemas.microsoft.com/office/powerpoint/2010/main" val="188126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18" y="67341"/>
            <a:ext cx="11605979" cy="824352"/>
          </a:xfrm>
        </p:spPr>
        <p:txBody>
          <a:bodyPr>
            <a:normAutofit/>
          </a:bodyPr>
          <a:lstStyle/>
          <a:p>
            <a:r>
              <a:rPr lang="en-US" sz="2800" dirty="0"/>
              <a:t>Drivers for innovation – Get to carbon and land-use </a:t>
            </a:r>
            <a:r>
              <a:rPr lang="en-US" sz="2800" i="1" dirty="0"/>
              <a:t>negative</a:t>
            </a:r>
          </a:p>
        </p:txBody>
      </p:sp>
      <p:sp>
        <p:nvSpPr>
          <p:cNvPr id="7" name="TextBox 6"/>
          <p:cNvSpPr txBox="1"/>
          <p:nvPr/>
        </p:nvSpPr>
        <p:spPr>
          <a:xfrm>
            <a:off x="159958" y="1043463"/>
            <a:ext cx="5882462" cy="430887"/>
          </a:xfrm>
          <a:prstGeom prst="rect">
            <a:avLst/>
          </a:prstGeom>
          <a:solidFill>
            <a:schemeClr val="bg1"/>
          </a:solidFill>
        </p:spPr>
        <p:txBody>
          <a:bodyPr wrap="square" rtlCol="0">
            <a:spAutoFit/>
          </a:bodyPr>
          <a:lstStyle/>
          <a:p>
            <a:pPr algn="ctr"/>
            <a:r>
              <a:rPr lang="en-US" sz="2200" b="1" dirty="0"/>
              <a:t>Carbon / GHG Emissions</a:t>
            </a:r>
          </a:p>
        </p:txBody>
      </p:sp>
      <p:sp>
        <p:nvSpPr>
          <p:cNvPr id="9" name="Title 1"/>
          <p:cNvSpPr txBox="1">
            <a:spLocks/>
          </p:cNvSpPr>
          <p:nvPr/>
        </p:nvSpPr>
        <p:spPr>
          <a:xfrm>
            <a:off x="165494" y="4920792"/>
            <a:ext cx="11486179" cy="1145713"/>
          </a:xfrm>
          <a:prstGeom prst="rect">
            <a:avLst/>
          </a:prstGeom>
          <a:solidFill>
            <a:srgbClr val="DEDEDE"/>
          </a:solidFill>
        </p:spPr>
        <p:txBody>
          <a:bodyPr vert="horz" lIns="91440" tIns="45720" rIns="91440" bIns="45720" rtlCol="0" anchor="ctr">
            <a:noAutofit/>
          </a:bodyPr>
          <a:lstStyle>
            <a:lvl1pPr algn="l" defTabSz="457200" rtl="0" eaLnBrk="0" fontAlgn="base" hangingPunct="0">
              <a:lnSpc>
                <a:spcPts val="2800"/>
              </a:lnSpc>
              <a:spcBef>
                <a:spcPct val="0"/>
              </a:spcBef>
              <a:spcAft>
                <a:spcPct val="0"/>
              </a:spcAft>
              <a:defRPr sz="2800" b="1" i="0" kern="1200">
                <a:solidFill>
                  <a:schemeClr val="bg2">
                    <a:lumMod val="10000"/>
                  </a:schemeClr>
                </a:solidFill>
                <a:latin typeface="Calibri"/>
                <a:ea typeface="+mj-ea"/>
                <a:cs typeface="Calibri"/>
              </a:defRPr>
            </a:lvl1pPr>
            <a:lvl2pPr algn="l" defTabSz="457200" rtl="0" eaLnBrk="0" fontAlgn="base" hangingPunct="0">
              <a:lnSpc>
                <a:spcPts val="2800"/>
              </a:lnSpc>
              <a:spcBef>
                <a:spcPct val="0"/>
              </a:spcBef>
              <a:spcAft>
                <a:spcPct val="0"/>
              </a:spcAft>
              <a:defRPr sz="2600">
                <a:solidFill>
                  <a:srgbClr val="FFFFFF"/>
                </a:solidFill>
                <a:latin typeface="Arial" charset="0"/>
              </a:defRPr>
            </a:lvl2pPr>
            <a:lvl3pPr algn="l" defTabSz="457200" rtl="0" eaLnBrk="0" fontAlgn="base" hangingPunct="0">
              <a:lnSpc>
                <a:spcPts val="2800"/>
              </a:lnSpc>
              <a:spcBef>
                <a:spcPct val="0"/>
              </a:spcBef>
              <a:spcAft>
                <a:spcPct val="0"/>
              </a:spcAft>
              <a:defRPr sz="2600">
                <a:solidFill>
                  <a:srgbClr val="FFFFFF"/>
                </a:solidFill>
                <a:latin typeface="Arial" charset="0"/>
              </a:defRPr>
            </a:lvl3pPr>
            <a:lvl4pPr algn="l" defTabSz="457200" rtl="0" eaLnBrk="0" fontAlgn="base" hangingPunct="0">
              <a:lnSpc>
                <a:spcPts val="2800"/>
              </a:lnSpc>
              <a:spcBef>
                <a:spcPct val="0"/>
              </a:spcBef>
              <a:spcAft>
                <a:spcPct val="0"/>
              </a:spcAft>
              <a:defRPr sz="2600">
                <a:solidFill>
                  <a:srgbClr val="FFFFFF"/>
                </a:solidFill>
                <a:latin typeface="Arial" charset="0"/>
              </a:defRPr>
            </a:lvl4pPr>
            <a:lvl5pPr algn="l" defTabSz="457200" rtl="0" eaLnBrk="0" fontAlgn="base" hangingPunct="0">
              <a:lnSpc>
                <a:spcPts val="2800"/>
              </a:lnSpc>
              <a:spcBef>
                <a:spcPct val="0"/>
              </a:spcBef>
              <a:spcAft>
                <a:spcPct val="0"/>
              </a:spcAft>
              <a:defRPr sz="2600">
                <a:solidFill>
                  <a:srgbClr val="FFFFFF"/>
                </a:solidFill>
                <a:latin typeface="Arial" charset="0"/>
              </a:defRPr>
            </a:lvl5pPr>
            <a:lvl6pPr marL="457200" algn="l" defTabSz="457200" rtl="0" fontAlgn="base">
              <a:lnSpc>
                <a:spcPts val="2800"/>
              </a:lnSpc>
              <a:spcBef>
                <a:spcPct val="0"/>
              </a:spcBef>
              <a:spcAft>
                <a:spcPct val="0"/>
              </a:spcAft>
              <a:defRPr sz="2600">
                <a:solidFill>
                  <a:srgbClr val="FFFFFF"/>
                </a:solidFill>
                <a:latin typeface="Arial" charset="0"/>
              </a:defRPr>
            </a:lvl6pPr>
            <a:lvl7pPr marL="914400" algn="l" defTabSz="457200" rtl="0" fontAlgn="base">
              <a:lnSpc>
                <a:spcPts val="2800"/>
              </a:lnSpc>
              <a:spcBef>
                <a:spcPct val="0"/>
              </a:spcBef>
              <a:spcAft>
                <a:spcPct val="0"/>
              </a:spcAft>
              <a:defRPr sz="2600">
                <a:solidFill>
                  <a:srgbClr val="FFFFFF"/>
                </a:solidFill>
                <a:latin typeface="Arial" charset="0"/>
              </a:defRPr>
            </a:lvl7pPr>
            <a:lvl8pPr marL="1371600" algn="l" defTabSz="457200" rtl="0" fontAlgn="base">
              <a:lnSpc>
                <a:spcPts val="2800"/>
              </a:lnSpc>
              <a:spcBef>
                <a:spcPct val="0"/>
              </a:spcBef>
              <a:spcAft>
                <a:spcPct val="0"/>
              </a:spcAft>
              <a:defRPr sz="2600">
                <a:solidFill>
                  <a:srgbClr val="FFFFFF"/>
                </a:solidFill>
                <a:latin typeface="Arial" charset="0"/>
              </a:defRPr>
            </a:lvl8pPr>
            <a:lvl9pPr marL="1828800" algn="l" defTabSz="457200" rtl="0" fontAlgn="base">
              <a:lnSpc>
                <a:spcPts val="2800"/>
              </a:lnSpc>
              <a:spcBef>
                <a:spcPct val="0"/>
              </a:spcBef>
              <a:spcAft>
                <a:spcPct val="0"/>
              </a:spcAft>
              <a:defRPr sz="2600">
                <a:solidFill>
                  <a:srgbClr val="FFFFFF"/>
                </a:solidFill>
                <a:latin typeface="Arial" charset="0"/>
              </a:defRPr>
            </a:lvl9pPr>
          </a:lstStyle>
          <a:p>
            <a:r>
              <a:rPr lang="en-US" sz="2200" b="0" dirty="0"/>
              <a:t>Our global economy needs to be structured in a way that incentivizes not only land and carbon ‘neutrality’, but promotes becoming both carbon and land negative, perhaps by leveraging a future clean energy grid. </a:t>
            </a:r>
          </a:p>
        </p:txBody>
      </p:sp>
      <p:pic>
        <p:nvPicPr>
          <p:cNvPr id="10" name="Picture 9"/>
          <p:cNvPicPr>
            <a:picLocks noChangeAspect="1"/>
          </p:cNvPicPr>
          <p:nvPr/>
        </p:nvPicPr>
        <p:blipFill>
          <a:blip r:embed="rId3"/>
          <a:stretch>
            <a:fillRect/>
          </a:stretch>
        </p:blipFill>
        <p:spPr>
          <a:xfrm>
            <a:off x="5929748" y="1509116"/>
            <a:ext cx="5721925" cy="3290512"/>
          </a:xfrm>
          <a:prstGeom prst="rect">
            <a:avLst/>
          </a:prstGeom>
        </p:spPr>
      </p:pic>
      <p:pic>
        <p:nvPicPr>
          <p:cNvPr id="12" name="Picture 11"/>
          <p:cNvPicPr>
            <a:picLocks noChangeAspect="1"/>
          </p:cNvPicPr>
          <p:nvPr/>
        </p:nvPicPr>
        <p:blipFill>
          <a:blip r:embed="rId4"/>
          <a:stretch>
            <a:fillRect/>
          </a:stretch>
        </p:blipFill>
        <p:spPr>
          <a:xfrm>
            <a:off x="165496" y="1510502"/>
            <a:ext cx="5653414" cy="3287741"/>
          </a:xfrm>
          <a:prstGeom prst="rect">
            <a:avLst/>
          </a:prstGeom>
        </p:spPr>
      </p:pic>
      <p:sp>
        <p:nvSpPr>
          <p:cNvPr id="11" name="TextBox 10">
            <a:extLst>
              <a:ext uri="{FF2B5EF4-FFF2-40B4-BE49-F238E27FC236}">
                <a16:creationId xmlns:a16="http://schemas.microsoft.com/office/drawing/2014/main" id="{ADF6E5AF-B029-5D41-A628-11431C4B378B}"/>
              </a:ext>
            </a:extLst>
          </p:cNvPr>
          <p:cNvSpPr txBox="1"/>
          <p:nvPr/>
        </p:nvSpPr>
        <p:spPr>
          <a:xfrm>
            <a:off x="159958" y="987562"/>
            <a:ext cx="5658952" cy="461665"/>
          </a:xfrm>
          <a:prstGeom prst="rect">
            <a:avLst/>
          </a:prstGeom>
          <a:solidFill>
            <a:schemeClr val="bg2">
              <a:lumMod val="5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b="1" dirty="0"/>
              <a:t>Carbon / GHG Emissions Reductions</a:t>
            </a:r>
          </a:p>
        </p:txBody>
      </p:sp>
      <p:sp>
        <p:nvSpPr>
          <p:cNvPr id="13" name="TextBox 12">
            <a:extLst>
              <a:ext uri="{FF2B5EF4-FFF2-40B4-BE49-F238E27FC236}">
                <a16:creationId xmlns:a16="http://schemas.microsoft.com/office/drawing/2014/main" id="{4FA9B4EC-B7EF-F647-98BD-D66195A343A8}"/>
              </a:ext>
            </a:extLst>
          </p:cNvPr>
          <p:cNvSpPr txBox="1"/>
          <p:nvPr/>
        </p:nvSpPr>
        <p:spPr>
          <a:xfrm>
            <a:off x="5929748" y="987562"/>
            <a:ext cx="5721925" cy="461665"/>
          </a:xfrm>
          <a:prstGeom prst="rect">
            <a:avLst/>
          </a:prstGeom>
          <a:solidFill>
            <a:schemeClr val="bg2">
              <a:lumMod val="5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b="1" dirty="0"/>
              <a:t>Land Sparing</a:t>
            </a:r>
          </a:p>
        </p:txBody>
      </p:sp>
    </p:spTree>
    <p:extLst>
      <p:ext uri="{BB962C8B-B14F-4D97-AF65-F5344CB8AC3E}">
        <p14:creationId xmlns:p14="http://schemas.microsoft.com/office/powerpoint/2010/main" val="81800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3A59-8CE3-99EE-4A55-412A2CAD8F77}"/>
              </a:ext>
            </a:extLst>
          </p:cNvPr>
          <p:cNvSpPr>
            <a:spLocks noGrp="1"/>
          </p:cNvSpPr>
          <p:nvPr>
            <p:ph type="title"/>
          </p:nvPr>
        </p:nvSpPr>
        <p:spPr/>
        <p:txBody>
          <a:bodyPr/>
          <a:lstStyle/>
          <a:p>
            <a:r>
              <a:rPr lang="en-US" dirty="0"/>
              <a:t>Transformative innovations are needed – and quickly</a:t>
            </a:r>
          </a:p>
        </p:txBody>
      </p:sp>
      <p:pic>
        <p:nvPicPr>
          <p:cNvPr id="6" name="Picture 2" descr="Related image">
            <a:extLst>
              <a:ext uri="{FF2B5EF4-FFF2-40B4-BE49-F238E27FC236}">
                <a16:creationId xmlns:a16="http://schemas.microsoft.com/office/drawing/2014/main" id="{709F4667-97C6-2E23-86B1-20D7B972F83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71330" y="1085845"/>
            <a:ext cx="3645327" cy="190975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86E33B-D95A-F375-9E98-F4C83EC66A40}"/>
              </a:ext>
            </a:extLst>
          </p:cNvPr>
          <p:cNvPicPr>
            <a:picLocks noChangeAspect="1"/>
          </p:cNvPicPr>
          <p:nvPr/>
        </p:nvPicPr>
        <p:blipFill>
          <a:blip r:embed="rId3"/>
          <a:stretch>
            <a:fillRect/>
          </a:stretch>
        </p:blipFill>
        <p:spPr>
          <a:xfrm>
            <a:off x="390412" y="1073474"/>
            <a:ext cx="3392194" cy="1972728"/>
          </a:xfrm>
          <a:prstGeom prst="rect">
            <a:avLst/>
          </a:prstGeom>
          <a:effectLst>
            <a:softEdge rad="127000"/>
          </a:effectLst>
        </p:spPr>
      </p:pic>
      <p:pic>
        <p:nvPicPr>
          <p:cNvPr id="1026" name="Picture 2" descr="Natural Resources | American River College">
            <a:extLst>
              <a:ext uri="{FF2B5EF4-FFF2-40B4-BE49-F238E27FC236}">
                <a16:creationId xmlns:a16="http://schemas.microsoft.com/office/drawing/2014/main" id="{AF10F72D-7ECD-1A8A-E1E3-1C9AACD6A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3097" y="1073474"/>
            <a:ext cx="3415492" cy="192212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028" name="Picture 4" descr="Overview - Circular economy - Eurostat">
            <a:extLst>
              <a:ext uri="{FF2B5EF4-FFF2-40B4-BE49-F238E27FC236}">
                <a16:creationId xmlns:a16="http://schemas.microsoft.com/office/drawing/2014/main" id="{FDAADF7C-D226-D2D9-F462-D82031B99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705" y="3647805"/>
            <a:ext cx="2173144" cy="21812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65 billion opportunity for sustainable infrastructure">
            <a:extLst>
              <a:ext uri="{FF2B5EF4-FFF2-40B4-BE49-F238E27FC236}">
                <a16:creationId xmlns:a16="http://schemas.microsoft.com/office/drawing/2014/main" id="{8C97DA35-0A6C-1273-B36D-00CB40EE69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6103" y="3798021"/>
            <a:ext cx="3089480" cy="188129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E1BAE5-358B-1A43-335E-07C6E7165317}"/>
              </a:ext>
            </a:extLst>
          </p:cNvPr>
          <p:cNvSpPr txBox="1"/>
          <p:nvPr/>
        </p:nvSpPr>
        <p:spPr>
          <a:xfrm>
            <a:off x="630489" y="3074323"/>
            <a:ext cx="3020379" cy="646331"/>
          </a:xfrm>
          <a:prstGeom prst="rect">
            <a:avLst/>
          </a:prstGeom>
          <a:noFill/>
        </p:spPr>
        <p:txBody>
          <a:bodyPr wrap="none" rtlCol="0">
            <a:spAutoFit/>
          </a:bodyPr>
          <a:lstStyle/>
          <a:p>
            <a:r>
              <a:rPr lang="en-US" dirty="0"/>
              <a:t>Reducing carbon emissions</a:t>
            </a:r>
          </a:p>
          <a:p>
            <a:endParaRPr lang="en-US" dirty="0"/>
          </a:p>
        </p:txBody>
      </p:sp>
      <p:sp>
        <p:nvSpPr>
          <p:cNvPr id="10" name="TextBox 9">
            <a:extLst>
              <a:ext uri="{FF2B5EF4-FFF2-40B4-BE49-F238E27FC236}">
                <a16:creationId xmlns:a16="http://schemas.microsoft.com/office/drawing/2014/main" id="{316ADFD5-7B95-AA2E-1646-88A003A0B09F}"/>
              </a:ext>
            </a:extLst>
          </p:cNvPr>
          <p:cNvSpPr txBox="1"/>
          <p:nvPr/>
        </p:nvSpPr>
        <p:spPr>
          <a:xfrm>
            <a:off x="4371329" y="2995597"/>
            <a:ext cx="3645327" cy="646331"/>
          </a:xfrm>
          <a:prstGeom prst="rect">
            <a:avLst/>
          </a:prstGeom>
          <a:noFill/>
        </p:spPr>
        <p:txBody>
          <a:bodyPr wrap="square" rtlCol="0">
            <a:spAutoFit/>
          </a:bodyPr>
          <a:lstStyle/>
          <a:p>
            <a:pPr algn="ctr"/>
            <a:r>
              <a:rPr lang="en-US" dirty="0"/>
              <a:t>Enabling negative emissions pathways</a:t>
            </a:r>
          </a:p>
        </p:txBody>
      </p:sp>
      <p:sp>
        <p:nvSpPr>
          <p:cNvPr id="11" name="TextBox 10">
            <a:extLst>
              <a:ext uri="{FF2B5EF4-FFF2-40B4-BE49-F238E27FC236}">
                <a16:creationId xmlns:a16="http://schemas.microsoft.com/office/drawing/2014/main" id="{672D03D7-4F15-D709-BA6B-11DEC4E26439}"/>
              </a:ext>
            </a:extLst>
          </p:cNvPr>
          <p:cNvSpPr txBox="1"/>
          <p:nvPr/>
        </p:nvSpPr>
        <p:spPr>
          <a:xfrm>
            <a:off x="8755519" y="3020446"/>
            <a:ext cx="2980303" cy="369332"/>
          </a:xfrm>
          <a:prstGeom prst="rect">
            <a:avLst/>
          </a:prstGeom>
          <a:noFill/>
        </p:spPr>
        <p:txBody>
          <a:bodyPr wrap="none" rtlCol="0">
            <a:spAutoFit/>
          </a:bodyPr>
          <a:lstStyle/>
          <a:p>
            <a:pPr algn="ctr"/>
            <a:r>
              <a:rPr lang="en-US" dirty="0"/>
              <a:t>Addressing resource needs</a:t>
            </a:r>
          </a:p>
        </p:txBody>
      </p:sp>
      <p:sp>
        <p:nvSpPr>
          <p:cNvPr id="12" name="TextBox 11">
            <a:extLst>
              <a:ext uri="{FF2B5EF4-FFF2-40B4-BE49-F238E27FC236}">
                <a16:creationId xmlns:a16="http://schemas.microsoft.com/office/drawing/2014/main" id="{8101E0E7-4352-6049-6652-CDECDB20AAAF}"/>
              </a:ext>
            </a:extLst>
          </p:cNvPr>
          <p:cNvSpPr txBox="1"/>
          <p:nvPr/>
        </p:nvSpPr>
        <p:spPr>
          <a:xfrm>
            <a:off x="630490" y="5875049"/>
            <a:ext cx="2676496" cy="646331"/>
          </a:xfrm>
          <a:prstGeom prst="rect">
            <a:avLst/>
          </a:prstGeom>
          <a:noFill/>
        </p:spPr>
        <p:txBody>
          <a:bodyPr wrap="square" rtlCol="0">
            <a:spAutoFit/>
          </a:bodyPr>
          <a:lstStyle/>
          <a:p>
            <a:pPr algn="ctr"/>
            <a:r>
              <a:rPr lang="en-US" dirty="0"/>
              <a:t>Promoting sustainability / circularity</a:t>
            </a:r>
          </a:p>
        </p:txBody>
      </p:sp>
      <p:sp>
        <p:nvSpPr>
          <p:cNvPr id="15" name="TextBox 14">
            <a:extLst>
              <a:ext uri="{FF2B5EF4-FFF2-40B4-BE49-F238E27FC236}">
                <a16:creationId xmlns:a16="http://schemas.microsoft.com/office/drawing/2014/main" id="{34FFE32C-CA63-0E69-C227-2A27256FFE0C}"/>
              </a:ext>
            </a:extLst>
          </p:cNvPr>
          <p:cNvSpPr txBox="1"/>
          <p:nvPr/>
        </p:nvSpPr>
        <p:spPr>
          <a:xfrm>
            <a:off x="8626103" y="5720643"/>
            <a:ext cx="3089480" cy="1200329"/>
          </a:xfrm>
          <a:prstGeom prst="rect">
            <a:avLst/>
          </a:prstGeom>
          <a:noFill/>
        </p:spPr>
        <p:txBody>
          <a:bodyPr wrap="square" rtlCol="0">
            <a:spAutoFit/>
          </a:bodyPr>
          <a:lstStyle/>
          <a:p>
            <a:pPr algn="ctr"/>
            <a:r>
              <a:rPr lang="en-US" dirty="0"/>
              <a:t>Designing for and aligning infrastructure with a future carbon negative economy</a:t>
            </a:r>
          </a:p>
          <a:p>
            <a:pPr algn="ctr"/>
            <a:endParaRPr lang="en-US" dirty="0"/>
          </a:p>
        </p:txBody>
      </p:sp>
      <p:sp>
        <p:nvSpPr>
          <p:cNvPr id="5" name="TextBox 4">
            <a:extLst>
              <a:ext uri="{FF2B5EF4-FFF2-40B4-BE49-F238E27FC236}">
                <a16:creationId xmlns:a16="http://schemas.microsoft.com/office/drawing/2014/main" id="{E5256318-4C27-1595-E068-FC396DAC9629}"/>
              </a:ext>
            </a:extLst>
          </p:cNvPr>
          <p:cNvSpPr txBox="1"/>
          <p:nvPr/>
        </p:nvSpPr>
        <p:spPr>
          <a:xfrm>
            <a:off x="4371329" y="5720643"/>
            <a:ext cx="3645327" cy="646331"/>
          </a:xfrm>
          <a:prstGeom prst="rect">
            <a:avLst/>
          </a:prstGeom>
          <a:noFill/>
        </p:spPr>
        <p:txBody>
          <a:bodyPr wrap="square" rtlCol="0">
            <a:spAutoFit/>
          </a:bodyPr>
          <a:lstStyle/>
          <a:p>
            <a:pPr algn="ctr"/>
            <a:r>
              <a:rPr lang="en-US" dirty="0"/>
              <a:t>Protecting and restoring critical ecosystems</a:t>
            </a:r>
          </a:p>
        </p:txBody>
      </p:sp>
      <p:pic>
        <p:nvPicPr>
          <p:cNvPr id="13" name="Picture 6" descr="coral reef, hyper realistic, vivid colours | Stable Diffusion | OpenArt">
            <a:extLst>
              <a:ext uri="{FF2B5EF4-FFF2-40B4-BE49-F238E27FC236}">
                <a16:creationId xmlns:a16="http://schemas.microsoft.com/office/drawing/2014/main" id="{A6017C4D-F087-8D3D-823F-FC73C65BBD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9971" y="4444353"/>
            <a:ext cx="3645326" cy="127629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4" name="Picture 4" descr="The Mangrove Breakthrough: a call to action for a critical ecosystem -  Story | IUCN">
            <a:extLst>
              <a:ext uri="{FF2B5EF4-FFF2-40B4-BE49-F238E27FC236}">
                <a16:creationId xmlns:a16="http://schemas.microsoft.com/office/drawing/2014/main" id="{1EDF7D10-F54B-34B7-E222-BD2E246807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971" y="3798022"/>
            <a:ext cx="3645326" cy="108208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54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5E87E6-4BD5-5426-38C2-161774AAE711}"/>
              </a:ext>
            </a:extLst>
          </p:cNvPr>
          <p:cNvPicPr>
            <a:picLocks noChangeAspect="1"/>
          </p:cNvPicPr>
          <p:nvPr/>
        </p:nvPicPr>
        <p:blipFill>
          <a:blip r:embed="rId2"/>
          <a:stretch>
            <a:fillRect/>
          </a:stretch>
        </p:blipFill>
        <p:spPr>
          <a:xfrm>
            <a:off x="3325023" y="3965948"/>
            <a:ext cx="1818965" cy="2732317"/>
          </a:xfrm>
          <a:prstGeom prst="rect">
            <a:avLst/>
          </a:prstGeom>
        </p:spPr>
      </p:pic>
      <p:pic>
        <p:nvPicPr>
          <p:cNvPr id="6" name="Picture 2">
            <a:extLst>
              <a:ext uri="{FF2B5EF4-FFF2-40B4-BE49-F238E27FC236}">
                <a16:creationId xmlns:a16="http://schemas.microsoft.com/office/drawing/2014/main" id="{821B7EA8-4C05-7B4A-7247-37EED8CEC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013" y="5755761"/>
            <a:ext cx="3369502" cy="863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F29773-0180-2686-8DE4-B9042AB76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170" y="4059086"/>
            <a:ext cx="2975101" cy="1525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Gateway for Accelerated Innovation in Nuclear - ARPA-E Changing What's  Possible">
            <a:extLst>
              <a:ext uri="{FF2B5EF4-FFF2-40B4-BE49-F238E27FC236}">
                <a16:creationId xmlns:a16="http://schemas.microsoft.com/office/drawing/2014/main" id="{A610575A-677E-D3CA-5A54-771116A2C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4411" y="4276359"/>
            <a:ext cx="2914296" cy="9900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6BC8FE1-DD9A-3D0E-53CF-966C8E9B1D6F}"/>
              </a:ext>
            </a:extLst>
          </p:cNvPr>
          <p:cNvSpPr txBox="1"/>
          <p:nvPr/>
        </p:nvSpPr>
        <p:spPr>
          <a:xfrm>
            <a:off x="254000" y="3516312"/>
            <a:ext cx="11692465" cy="430887"/>
          </a:xfrm>
          <a:prstGeom prst="rect">
            <a:avLst/>
          </a:prstGeom>
          <a:solidFill>
            <a:schemeClr val="accent2"/>
          </a:solidFill>
        </p:spPr>
        <p:txBody>
          <a:bodyPr wrap="square" rtlCol="0">
            <a:spAutoFit/>
          </a:bodyPr>
          <a:lstStyle/>
          <a:p>
            <a:pPr algn="ctr"/>
            <a:r>
              <a:rPr lang="en-US" sz="2200" b="1" dirty="0">
                <a:solidFill>
                  <a:schemeClr val="bg1"/>
                </a:solidFill>
              </a:rPr>
              <a:t>Following a model for accelerating innovation to achieve defined transformative aims</a:t>
            </a:r>
          </a:p>
        </p:txBody>
      </p:sp>
      <p:sp>
        <p:nvSpPr>
          <p:cNvPr id="11" name="Rectangle 10">
            <a:extLst>
              <a:ext uri="{FF2B5EF4-FFF2-40B4-BE49-F238E27FC236}">
                <a16:creationId xmlns:a16="http://schemas.microsoft.com/office/drawing/2014/main" id="{134F9D36-E446-8154-670F-233EF5EB14EF}"/>
              </a:ext>
            </a:extLst>
          </p:cNvPr>
          <p:cNvSpPr/>
          <p:nvPr/>
        </p:nvSpPr>
        <p:spPr>
          <a:xfrm>
            <a:off x="2531535" y="1929304"/>
            <a:ext cx="6561668" cy="1363134"/>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2" name="Picture 4">
            <a:extLst>
              <a:ext uri="{FF2B5EF4-FFF2-40B4-BE49-F238E27FC236}">
                <a16:creationId xmlns:a16="http://schemas.microsoft.com/office/drawing/2014/main" id="{2C621B7D-5E15-BBC2-1502-DD95FB7B92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2708" y="2032354"/>
            <a:ext cx="5893991" cy="123328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B1D610F3-F3CC-2775-94E6-943581CBD5AC}"/>
              </a:ext>
            </a:extLst>
          </p:cNvPr>
          <p:cNvSpPr txBox="1">
            <a:spLocks/>
          </p:cNvSpPr>
          <p:nvPr/>
        </p:nvSpPr>
        <p:spPr>
          <a:xfrm>
            <a:off x="426063" y="89488"/>
            <a:ext cx="11318023" cy="824352"/>
          </a:xfrm>
          <a:prstGeom prst="rect">
            <a:avLst/>
          </a:prstGeom>
        </p:spPr>
        <p:txBody>
          <a:bodyPr vert="horz" lIns="0" tIns="0" rIns="0" bIns="0" rtlCol="0" anchor="ctr">
            <a:normAutofit fontScale="97500"/>
          </a:bodyPr>
          <a:lstStyle>
            <a:lvl1pPr algn="l" defTabSz="457200" rtl="0" eaLnBrk="1" latinLnBrk="0" hangingPunct="1">
              <a:spcBef>
                <a:spcPct val="0"/>
              </a:spcBef>
              <a:buNone/>
              <a:defRPr sz="3200" b="1" i="0" kern="1200">
                <a:solidFill>
                  <a:schemeClr val="tx1"/>
                </a:solidFill>
                <a:latin typeface="Titillium Web" panose="00000500000000000000" pitchFamily="2" charset="0"/>
                <a:ea typeface="+mj-ea"/>
                <a:cs typeface="Titillium Web" panose="00000500000000000000" pitchFamily="2" charset="0"/>
              </a:defRPr>
            </a:lvl1pPr>
          </a:lstStyle>
          <a:p>
            <a:r>
              <a:rPr lang="en-US" dirty="0"/>
              <a:t>Transformative innovations are needed – and quickly</a:t>
            </a:r>
          </a:p>
        </p:txBody>
      </p:sp>
      <p:sp>
        <p:nvSpPr>
          <p:cNvPr id="13" name="TextBox 12">
            <a:extLst>
              <a:ext uri="{FF2B5EF4-FFF2-40B4-BE49-F238E27FC236}">
                <a16:creationId xmlns:a16="http://schemas.microsoft.com/office/drawing/2014/main" id="{3A098B4F-7523-C08A-2575-5B97388B4DFB}"/>
              </a:ext>
            </a:extLst>
          </p:cNvPr>
          <p:cNvSpPr txBox="1"/>
          <p:nvPr/>
        </p:nvSpPr>
        <p:spPr>
          <a:xfrm>
            <a:off x="254001" y="1016890"/>
            <a:ext cx="11692466" cy="769441"/>
          </a:xfrm>
          <a:prstGeom prst="rect">
            <a:avLst/>
          </a:prstGeom>
          <a:solidFill>
            <a:schemeClr val="accent2"/>
          </a:solidFill>
        </p:spPr>
        <p:txBody>
          <a:bodyPr wrap="square" rtlCol="0">
            <a:spAutoFit/>
          </a:bodyPr>
          <a:lstStyle/>
          <a:p>
            <a:pPr algn="ctr"/>
            <a:r>
              <a:rPr lang="en-US" sz="2200" b="1" dirty="0">
                <a:solidFill>
                  <a:schemeClr val="bg1"/>
                </a:solidFill>
              </a:rPr>
              <a:t>A model that aims high and accelerates innovation for impact is necessary for addressing the climate crisis</a:t>
            </a:r>
          </a:p>
        </p:txBody>
      </p:sp>
    </p:spTree>
    <p:extLst>
      <p:ext uri="{BB962C8B-B14F-4D97-AF65-F5344CB8AC3E}">
        <p14:creationId xmlns:p14="http://schemas.microsoft.com/office/powerpoint/2010/main" val="1023683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AKZwiYrvCvrzsH8L3_ycQ"/>
</p:tagLst>
</file>

<file path=ppt/theme/theme1.xml><?xml version="1.0" encoding="utf-8"?>
<a:theme xmlns:a="http://schemas.openxmlformats.org/drawingml/2006/main" name="1_Office Theme_ARPA-E">
  <a:themeElements>
    <a:clrScheme name="Custom 4">
      <a:dk1>
        <a:sysClr val="windowText" lastClr="000000"/>
      </a:dk1>
      <a:lt1>
        <a:sysClr val="window" lastClr="FFFFFF"/>
      </a:lt1>
      <a:dk2>
        <a:srgbClr val="595959"/>
      </a:dk2>
      <a:lt2>
        <a:srgbClr val="169BD5"/>
      </a:lt2>
      <a:accent1>
        <a:srgbClr val="4294B7"/>
      </a:accent1>
      <a:accent2>
        <a:srgbClr val="09425B"/>
      </a:accent2>
      <a:accent3>
        <a:srgbClr val="1AB0E9"/>
      </a:accent3>
      <a:accent4>
        <a:srgbClr val="E7862A"/>
      </a:accent4>
      <a:accent5>
        <a:srgbClr val="9DA0A3"/>
      </a:accent5>
      <a:accent6>
        <a:srgbClr val="595959"/>
      </a:accent6>
      <a:hlink>
        <a:srgbClr val="106D96"/>
      </a:hlink>
      <a:folHlink>
        <a:srgbClr val="169BD5"/>
      </a:folHlink>
    </a:clrScheme>
    <a:fontScheme name="ARPA-E Redesign">
      <a:majorFont>
        <a:latin typeface="Titillium Web"/>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F Master">
  <a:themeElements>
    <a:clrScheme name="Blue Standard 2020">
      <a:dk1>
        <a:srgbClr val="000000"/>
      </a:dk1>
      <a:lt1>
        <a:srgbClr val="FFFFFF"/>
      </a:lt1>
      <a:dk2>
        <a:srgbClr val="243646"/>
      </a:dk2>
      <a:lt2>
        <a:srgbClr val="E7E6E6"/>
      </a:lt2>
      <a:accent1>
        <a:srgbClr val="5D7D95"/>
      </a:accent1>
      <a:accent2>
        <a:srgbClr val="243646"/>
      </a:accent2>
      <a:accent3>
        <a:srgbClr val="FD4538"/>
      </a:accent3>
      <a:accent4>
        <a:srgbClr val="3AAD2C"/>
      </a:accent4>
      <a:accent5>
        <a:srgbClr val="92368D"/>
      </a:accent5>
      <a:accent6>
        <a:srgbClr val="CBDA00"/>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A4" id="{6D144687-3B24-7745-8582-F0B04C206D01}" vid="{31BAD9E6-947A-C645-B114-E81315A0781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Roboto"/>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boto"/>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Roboto"/>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boto"/>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68549</TotalTime>
  <Words>811</Words>
  <Application>Microsoft Macintosh PowerPoint</Application>
  <PresentationFormat>Widescreen</PresentationFormat>
  <Paragraphs>147</Paragraphs>
  <Slides>21</Slides>
  <Notes>9</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3" baseType="lpstr">
      <vt:lpstr>Oswald</vt:lpstr>
      <vt:lpstr>Courier New</vt:lpstr>
      <vt:lpstr>LucidaGrande</vt:lpstr>
      <vt:lpstr>Arial</vt:lpstr>
      <vt:lpstr>Titillium Web</vt:lpstr>
      <vt:lpstr>Georgia</vt:lpstr>
      <vt:lpstr>Calibri</vt:lpstr>
      <vt:lpstr>.AppleSystemUIFont</vt:lpstr>
      <vt:lpstr>Roboto</vt:lpstr>
      <vt:lpstr>1_Office Theme_ARPA-E</vt:lpstr>
      <vt:lpstr>LF Master</vt:lpstr>
      <vt:lpstr>think-cell Slide</vt:lpstr>
      <vt:lpstr>MIT Climate Grand Challenges – Accelerating Innovation to Address the Climate Crisis</vt:lpstr>
      <vt:lpstr>Because of inaction, all paths to 2°C now go through zero</vt:lpstr>
      <vt:lpstr>Climate change is no longer an abstract, future problem</vt:lpstr>
      <vt:lpstr>Climate change is no longer an abstract, future problem</vt:lpstr>
      <vt:lpstr>Beyond climate and carbon – Food Security</vt:lpstr>
      <vt:lpstr>Beyond climate and carbon – Food Security</vt:lpstr>
      <vt:lpstr>Drivers for innovation – Get to carbon and land-use negative</vt:lpstr>
      <vt:lpstr>Transformative innovations are needed – and quickly</vt:lpstr>
      <vt:lpstr>PowerPoint Presentation</vt:lpstr>
      <vt:lpstr>The moonshot</vt:lpstr>
      <vt:lpstr>PowerPoint Presentation</vt:lpstr>
      <vt:lpstr>5 Flagships – Critical computational needs</vt:lpstr>
      <vt:lpstr>5 Flagships – Decarbonizing critical economic sectors</vt:lpstr>
      <vt:lpstr>MIT Climate Grand Challenges</vt:lpstr>
      <vt:lpstr>A novel Innovation Acceleration Model for top-down Grand Challenges</vt:lpstr>
      <vt:lpstr>Solution spaces and outcomes</vt:lpstr>
      <vt:lpstr>PowerPoint Presentation</vt:lpstr>
      <vt:lpstr>Paradigm shift</vt:lpstr>
      <vt:lpstr>Paradigm shift</vt:lpstr>
      <vt:lpstr>Paradigm shift</vt:lpstr>
      <vt:lpstr>And challenges cannot be limited to technical innovation</vt:lpstr>
    </vt:vector>
  </TitlesOfParts>
  <Manager/>
  <Company>U.S. Department of Energy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David Babson</dc:creator>
  <cp:keywords/>
  <dc:description/>
  <cp:lastModifiedBy>David M Babson</cp:lastModifiedBy>
  <cp:revision>402</cp:revision>
  <dcterms:created xsi:type="dcterms:W3CDTF">2016-07-28T15:31:28Z</dcterms:created>
  <dcterms:modified xsi:type="dcterms:W3CDTF">2023-11-08T19:49:58Z</dcterms:modified>
  <cp:category/>
</cp:coreProperties>
</file>